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74" r:id="rId4"/>
    <p:sldId id="259" r:id="rId5"/>
    <p:sldId id="260" r:id="rId6"/>
    <p:sldId id="261" r:id="rId7"/>
    <p:sldId id="348" r:id="rId8"/>
    <p:sldId id="262" r:id="rId9"/>
    <p:sldId id="375" r:id="rId10"/>
    <p:sldId id="263" r:id="rId11"/>
    <p:sldId id="264" r:id="rId12"/>
    <p:sldId id="265" r:id="rId13"/>
    <p:sldId id="266" r:id="rId14"/>
    <p:sldId id="267" r:id="rId15"/>
    <p:sldId id="268" r:id="rId16"/>
    <p:sldId id="269" r:id="rId17"/>
    <p:sldId id="270" r:id="rId18"/>
    <p:sldId id="379" r:id="rId19"/>
    <p:sldId id="271" r:id="rId20"/>
    <p:sldId id="272" r:id="rId21"/>
    <p:sldId id="273" r:id="rId22"/>
    <p:sldId id="274" r:id="rId23"/>
    <p:sldId id="275" r:id="rId24"/>
    <p:sldId id="380"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382" r:id="rId38"/>
    <p:sldId id="288" r:id="rId39"/>
    <p:sldId id="383" r:id="rId40"/>
    <p:sldId id="289" r:id="rId41"/>
    <p:sldId id="290" r:id="rId42"/>
    <p:sldId id="291" r:id="rId43"/>
    <p:sldId id="292" r:id="rId44"/>
    <p:sldId id="293" r:id="rId45"/>
    <p:sldId id="294" r:id="rId46"/>
    <p:sldId id="295" r:id="rId47"/>
    <p:sldId id="296" r:id="rId48"/>
    <p:sldId id="297" r:id="rId49"/>
    <p:sldId id="298" r:id="rId50"/>
    <p:sldId id="299" r:id="rId51"/>
    <p:sldId id="301" r:id="rId52"/>
    <p:sldId id="300" r:id="rId53"/>
    <p:sldId id="302" r:id="rId54"/>
    <p:sldId id="303" r:id="rId55"/>
    <p:sldId id="304" r:id="rId56"/>
    <p:sldId id="305" r:id="rId57"/>
    <p:sldId id="306" r:id="rId58"/>
    <p:sldId id="307" r:id="rId59"/>
    <p:sldId id="258" r:id="rId60"/>
    <p:sldId id="309" r:id="rId61"/>
    <p:sldId id="310" r:id="rId62"/>
    <p:sldId id="311" r:id="rId63"/>
    <p:sldId id="312" r:id="rId64"/>
    <p:sldId id="313" r:id="rId65"/>
    <p:sldId id="314" r:id="rId66"/>
    <p:sldId id="315" r:id="rId67"/>
    <p:sldId id="360" r:id="rId68"/>
    <p:sldId id="316" r:id="rId69"/>
    <p:sldId id="338" r:id="rId70"/>
    <p:sldId id="317" r:id="rId71"/>
    <p:sldId id="318" r:id="rId72"/>
    <p:sldId id="320" r:id="rId73"/>
    <p:sldId id="337" r:id="rId74"/>
    <p:sldId id="322" r:id="rId75"/>
    <p:sldId id="335" r:id="rId76"/>
    <p:sldId id="334" r:id="rId77"/>
    <p:sldId id="333" r:id="rId78"/>
    <p:sldId id="332" r:id="rId79"/>
    <p:sldId id="331" r:id="rId80"/>
    <p:sldId id="330" r:id="rId81"/>
    <p:sldId id="329" r:id="rId82"/>
    <p:sldId id="328" r:id="rId83"/>
    <p:sldId id="327" r:id="rId84"/>
    <p:sldId id="326" r:id="rId85"/>
    <p:sldId id="325" r:id="rId86"/>
    <p:sldId id="324" r:id="rId8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58" autoAdjust="0"/>
  </p:normalViewPr>
  <p:slideViewPr>
    <p:cSldViewPr>
      <p:cViewPr varScale="1">
        <p:scale>
          <a:sx n="56" d="100"/>
          <a:sy n="56" d="100"/>
        </p:scale>
        <p:origin x="-1022" y="-77"/>
      </p:cViewPr>
      <p:guideLst>
        <p:guide orient="horz" pos="2160"/>
        <p:guide pos="2880"/>
      </p:guideLst>
    </p:cSldViewPr>
  </p:slideViewPr>
  <p:outlineViewPr>
    <p:cViewPr>
      <p:scale>
        <a:sx n="33" d="100"/>
        <a:sy n="33" d="100"/>
      </p:scale>
      <p:origin x="0" y="2551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14.02.2018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14.02.2018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er\Desktop\sorumluk\huzur\100_62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65125"/>
            <a:ext cx="8964488" cy="612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17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285728"/>
            <a:ext cx="8229600" cy="1143000"/>
          </a:xfrm>
        </p:spPr>
        <p:txBody>
          <a:bodyPr/>
          <a:lstStyle/>
          <a:p>
            <a:r>
              <a:rPr lang="tr-TR" dirty="0" smtClean="0">
                <a:solidFill>
                  <a:schemeClr val="accent4"/>
                </a:solidFill>
              </a:rPr>
              <a:t>10.Sınıfta Görülen Dersler </a:t>
            </a:r>
            <a:endParaRPr lang="tr-TR" dirty="0">
              <a:solidFill>
                <a:schemeClr val="accent4"/>
              </a:solidFill>
            </a:endParaRPr>
          </a:p>
        </p:txBody>
      </p:sp>
      <p:sp>
        <p:nvSpPr>
          <p:cNvPr id="3" name="2 İçerik Yer Tutucusu"/>
          <p:cNvSpPr>
            <a:spLocks noGrp="1"/>
          </p:cNvSpPr>
          <p:nvPr>
            <p:ph idx="1"/>
          </p:nvPr>
        </p:nvSpPr>
        <p:spPr/>
        <p:txBody>
          <a:bodyPr/>
          <a:lstStyle/>
          <a:p>
            <a:r>
              <a:rPr lang="tr-TR" dirty="0" smtClean="0"/>
              <a:t>Anatomi –Fizyoloji            </a:t>
            </a:r>
          </a:p>
          <a:p>
            <a:r>
              <a:rPr lang="tr-TR" dirty="0" smtClean="0"/>
              <a:t>Kişisel Bakım</a:t>
            </a:r>
          </a:p>
          <a:p>
            <a:r>
              <a:rPr lang="tr-TR" dirty="0" smtClean="0"/>
              <a:t>Sağlık Hizmetlerinde İletişim</a:t>
            </a:r>
          </a:p>
          <a:p>
            <a:r>
              <a:rPr lang="tr-TR" dirty="0" smtClean="0"/>
              <a:t>Beslenme </a:t>
            </a:r>
          </a:p>
          <a:p>
            <a:r>
              <a:rPr lang="tr-TR" dirty="0" smtClean="0"/>
              <a:t>Ofis </a:t>
            </a:r>
            <a:r>
              <a:rPr lang="tr-TR" dirty="0" err="1" smtClean="0"/>
              <a:t>Proğramları</a:t>
            </a:r>
            <a:r>
              <a:rPr lang="tr-TR" dirty="0" smtClean="0"/>
              <a:t> </a:t>
            </a:r>
          </a:p>
          <a:p>
            <a:endParaRPr lang="tr-TR" dirty="0" smtClean="0"/>
          </a:p>
          <a:p>
            <a:endParaRPr lang="tr-TR" dirty="0" smtClean="0"/>
          </a:p>
        </p:txBody>
      </p:sp>
    </p:spTree>
    <p:extLst>
      <p:ext uri="{BB962C8B-B14F-4D97-AF65-F5344CB8AC3E}">
        <p14:creationId xmlns:p14="http://schemas.microsoft.com/office/powerpoint/2010/main" val="1813767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chemeClr val="accent4"/>
                </a:solidFill>
              </a:rPr>
              <a:t>11.Sınıfta Görülen Meslek Dersleri</a:t>
            </a:r>
            <a:endParaRPr lang="tr-TR" dirty="0">
              <a:solidFill>
                <a:schemeClr val="accent4"/>
              </a:solidFill>
            </a:endParaRPr>
          </a:p>
        </p:txBody>
      </p:sp>
      <p:sp>
        <p:nvSpPr>
          <p:cNvPr id="3" name="2 İçerik Yer Tutucusu"/>
          <p:cNvSpPr>
            <a:spLocks noGrp="1"/>
          </p:cNvSpPr>
          <p:nvPr>
            <p:ph idx="1"/>
          </p:nvPr>
        </p:nvSpPr>
        <p:spPr>
          <a:xfrm>
            <a:off x="457200" y="1285860"/>
            <a:ext cx="8401080" cy="5286412"/>
          </a:xfrm>
        </p:spPr>
        <p:txBody>
          <a:bodyPr>
            <a:normAutofit fontScale="70000" lnSpcReduction="20000"/>
          </a:bodyPr>
          <a:lstStyle/>
          <a:p>
            <a:pPr algn="ctr">
              <a:lnSpc>
                <a:spcPct val="120000"/>
              </a:lnSpc>
              <a:spcBef>
                <a:spcPts val="0"/>
              </a:spcBef>
              <a:buNone/>
            </a:pPr>
            <a:r>
              <a:rPr lang="tr-TR" b="1" dirty="0" smtClean="0"/>
              <a:t>        ORTAK DERSLER</a:t>
            </a:r>
          </a:p>
          <a:p>
            <a:pPr algn="ctr">
              <a:lnSpc>
                <a:spcPct val="120000"/>
              </a:lnSpc>
              <a:spcBef>
                <a:spcPts val="0"/>
              </a:spcBef>
              <a:buNone/>
            </a:pPr>
            <a:endParaRPr lang="tr-TR" dirty="0" smtClean="0"/>
          </a:p>
          <a:p>
            <a:pPr algn="ctr">
              <a:lnSpc>
                <a:spcPct val="120000"/>
              </a:lnSpc>
              <a:spcBef>
                <a:spcPts val="0"/>
              </a:spcBef>
              <a:buNone/>
            </a:pPr>
            <a:r>
              <a:rPr lang="tr-TR" sz="3800" dirty="0" smtClean="0"/>
              <a:t>          </a:t>
            </a:r>
            <a:r>
              <a:rPr lang="tr-TR" sz="3400" dirty="0" smtClean="0"/>
              <a:t>Bakım Teknikleri</a:t>
            </a:r>
          </a:p>
          <a:p>
            <a:pPr algn="ctr">
              <a:lnSpc>
                <a:spcPct val="120000"/>
              </a:lnSpc>
              <a:spcBef>
                <a:spcPts val="600"/>
              </a:spcBef>
              <a:buNone/>
            </a:pPr>
            <a:r>
              <a:rPr lang="tr-TR" sz="3400" dirty="0" smtClean="0"/>
              <a:t>                     </a:t>
            </a:r>
            <a:r>
              <a:rPr lang="tr-TR" sz="3400" dirty="0" err="1" smtClean="0"/>
              <a:t>Enfeksıyon</a:t>
            </a:r>
            <a:r>
              <a:rPr lang="tr-TR" sz="3400" dirty="0" smtClean="0"/>
              <a:t> Hastalıkları</a:t>
            </a:r>
          </a:p>
          <a:p>
            <a:pPr algn="ctr">
              <a:lnSpc>
                <a:spcPct val="120000"/>
              </a:lnSpc>
              <a:spcBef>
                <a:spcPts val="600"/>
              </a:spcBef>
              <a:buNone/>
            </a:pPr>
            <a:r>
              <a:rPr lang="tr-TR" sz="3400" dirty="0" smtClean="0"/>
              <a:t>          Sağlık Psikolojisi</a:t>
            </a:r>
          </a:p>
          <a:p>
            <a:pPr algn="ctr">
              <a:lnSpc>
                <a:spcPct val="120000"/>
              </a:lnSpc>
              <a:spcBef>
                <a:spcPts val="600"/>
              </a:spcBef>
              <a:buNone/>
            </a:pPr>
            <a:r>
              <a:rPr lang="tr-TR" sz="3400" dirty="0" smtClean="0"/>
              <a:t>           </a:t>
            </a:r>
            <a:r>
              <a:rPr lang="tr-TR" sz="3400" dirty="0" err="1" smtClean="0"/>
              <a:t>Tibbi</a:t>
            </a:r>
            <a:r>
              <a:rPr lang="tr-TR" sz="3400" dirty="0" smtClean="0"/>
              <a:t> </a:t>
            </a:r>
            <a:r>
              <a:rPr lang="tr-TR" sz="3400" dirty="0" err="1" smtClean="0"/>
              <a:t>Termınoloji</a:t>
            </a:r>
            <a:endParaRPr lang="tr-TR" sz="3400" dirty="0" smtClean="0"/>
          </a:p>
          <a:p>
            <a:pPr algn="ctr">
              <a:lnSpc>
                <a:spcPct val="120000"/>
              </a:lnSpc>
              <a:spcBef>
                <a:spcPts val="600"/>
              </a:spcBef>
              <a:buNone/>
            </a:pPr>
            <a:r>
              <a:rPr lang="tr-TR" sz="3400" dirty="0" smtClean="0"/>
              <a:t>İlk Yardım </a:t>
            </a:r>
          </a:p>
          <a:p>
            <a:pPr algn="ctr">
              <a:lnSpc>
                <a:spcPct val="120000"/>
              </a:lnSpc>
              <a:spcBef>
                <a:spcPts val="600"/>
              </a:spcBef>
              <a:buNone/>
            </a:pPr>
            <a:r>
              <a:rPr lang="tr-TR" sz="3400" dirty="0" smtClean="0"/>
              <a:t>    Meslek Etiği</a:t>
            </a:r>
          </a:p>
          <a:p>
            <a:pPr>
              <a:lnSpc>
                <a:spcPct val="120000"/>
              </a:lnSpc>
              <a:spcBef>
                <a:spcPts val="600"/>
              </a:spcBef>
              <a:buNone/>
            </a:pPr>
            <a:r>
              <a:rPr lang="tr-TR" sz="3800" dirty="0" smtClean="0"/>
              <a:t>     Hasta Bakımı                                                Yaşlı Bakımı</a:t>
            </a:r>
          </a:p>
          <a:p>
            <a:pPr>
              <a:lnSpc>
                <a:spcPct val="120000"/>
              </a:lnSpc>
              <a:spcBef>
                <a:spcPts val="0"/>
              </a:spcBef>
              <a:buNone/>
            </a:pPr>
            <a:r>
              <a:rPr lang="tr-TR" dirty="0" smtClean="0"/>
              <a:t>      Hastalıklar Bilgisi                                                         Rehabilitasyon </a:t>
            </a:r>
          </a:p>
          <a:p>
            <a:pPr>
              <a:lnSpc>
                <a:spcPct val="120000"/>
              </a:lnSpc>
              <a:spcBef>
                <a:spcPts val="0"/>
              </a:spcBef>
              <a:buNone/>
            </a:pPr>
            <a:r>
              <a:rPr lang="tr-TR" dirty="0" smtClean="0"/>
              <a:t>      Temel İlaç Bilgisi                                                          Aktif Yaşlanma</a:t>
            </a:r>
          </a:p>
          <a:p>
            <a:pPr>
              <a:buNone/>
            </a:pPr>
            <a:endParaRPr lang="tr-TR" dirty="0" smtClean="0"/>
          </a:p>
          <a:p>
            <a:endParaRPr lang="tr-TR" dirty="0">
              <a:solidFill>
                <a:schemeClr val="tx2"/>
              </a:solidFill>
            </a:endParaRPr>
          </a:p>
        </p:txBody>
      </p:sp>
    </p:spTree>
    <p:extLst>
      <p:ext uri="{BB962C8B-B14F-4D97-AF65-F5344CB8AC3E}">
        <p14:creationId xmlns:p14="http://schemas.microsoft.com/office/powerpoint/2010/main" val="1990610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chemeClr val="accent4"/>
                </a:solidFill>
              </a:rPr>
              <a:t>12.Sınıf meslek dersleri</a:t>
            </a:r>
            <a:endParaRPr lang="tr-TR" dirty="0">
              <a:solidFill>
                <a:schemeClr val="accent4"/>
              </a:solidFill>
            </a:endParaRPr>
          </a:p>
        </p:txBody>
      </p:sp>
      <p:sp>
        <p:nvSpPr>
          <p:cNvPr id="3" name="2 İçerik Yer Tutucusu"/>
          <p:cNvSpPr>
            <a:spLocks noGrp="1"/>
          </p:cNvSpPr>
          <p:nvPr>
            <p:ph idx="1"/>
          </p:nvPr>
        </p:nvSpPr>
        <p:spPr/>
        <p:txBody>
          <a:bodyPr/>
          <a:lstStyle/>
          <a:p>
            <a:r>
              <a:rPr lang="tr-TR" dirty="0" smtClean="0"/>
              <a:t>3 gün hastane stajı </a:t>
            </a:r>
          </a:p>
          <a:p>
            <a:r>
              <a:rPr lang="tr-TR" dirty="0" smtClean="0"/>
              <a:t>2 gün kültür dersleri</a:t>
            </a:r>
            <a:endParaRPr lang="tr-TR" dirty="0"/>
          </a:p>
        </p:txBody>
      </p:sp>
    </p:spTree>
    <p:extLst>
      <p:ext uri="{BB962C8B-B14F-4D97-AF65-F5344CB8AC3E}">
        <p14:creationId xmlns:p14="http://schemas.microsoft.com/office/powerpoint/2010/main" val="2237619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67544" y="476672"/>
            <a:ext cx="7772400" cy="1470025"/>
          </a:xfrm>
        </p:spPr>
        <p:txBody>
          <a:bodyPr/>
          <a:lstStyle/>
          <a:p>
            <a:r>
              <a:rPr lang="tr-TR" dirty="0" smtClean="0"/>
              <a:t>HASTA VE YAŞLI BAKIM ELEMANININ GÖREV TANIMI</a:t>
            </a:r>
            <a:endParaRPr lang="tr-TR" dirty="0"/>
          </a:p>
        </p:txBody>
      </p:sp>
      <p:sp>
        <p:nvSpPr>
          <p:cNvPr id="3" name="2 Alt Başlık"/>
          <p:cNvSpPr>
            <a:spLocks noGrp="1"/>
          </p:cNvSpPr>
          <p:nvPr>
            <p:ph type="subTitle" idx="1"/>
          </p:nvPr>
        </p:nvSpPr>
        <p:spPr/>
        <p:txBody>
          <a:bodyPr/>
          <a:lstStyle/>
          <a:p>
            <a:endParaRPr lang="tr-TR" dirty="0" smtClean="0"/>
          </a:p>
          <a:p>
            <a:endParaRPr lang="tr-TR" dirty="0"/>
          </a:p>
          <a:p>
            <a:endParaRPr lang="tr-TR" dirty="0" smtClean="0"/>
          </a:p>
        </p:txBody>
      </p:sp>
      <p:pic>
        <p:nvPicPr>
          <p:cNvPr id="6" name="Picture 2" descr="C:\Users\Acer\Desktop\sorumluk\NURCAN\Yeni klasör (2)\6\Yeni klasör\foto\DSC_01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75756" y="2240868"/>
            <a:ext cx="4392488"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023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normAutofit fontScale="92500" lnSpcReduction="10000"/>
          </a:bodyPr>
          <a:lstStyle/>
          <a:p>
            <a:pPr>
              <a:buNone/>
            </a:pPr>
            <a:r>
              <a:rPr lang="tr-TR" dirty="0" smtClean="0"/>
              <a:t>   Bilim </a:t>
            </a:r>
            <a:r>
              <a:rPr lang="tr-TR" dirty="0"/>
              <a:t>ve teknolojinin tüm </a:t>
            </a:r>
            <a:r>
              <a:rPr lang="tr-TR" dirty="0" smtClean="0"/>
              <a:t>verilerinden yararlanarak</a:t>
            </a:r>
            <a:r>
              <a:rPr lang="tr-TR" dirty="0"/>
              <a:t>, ev ve kurumlarda kendi</a:t>
            </a:r>
            <a:br>
              <a:rPr lang="tr-TR" dirty="0"/>
            </a:br>
            <a:r>
              <a:rPr lang="tr-TR" b="1" dirty="0"/>
              <a:t>sorumluluklarının bilinci altında; </a:t>
            </a:r>
            <a:r>
              <a:rPr lang="tr-TR" b="1" dirty="0" smtClean="0"/>
              <a:t>yaşlı  ve hasta </a:t>
            </a:r>
            <a:r>
              <a:rPr lang="tr-TR" b="1" dirty="0"/>
              <a:t>kişilerin bakım ve danışmanlığı, vücut temizliği,</a:t>
            </a:r>
            <a:br>
              <a:rPr lang="tr-TR" b="1" dirty="0"/>
            </a:br>
            <a:r>
              <a:rPr lang="tr-TR" dirty="0"/>
              <a:t>sağlık personeli tarafından önerilen ilaçların kullanılması ve tespit edilen nefes, hareket</a:t>
            </a:r>
            <a:br>
              <a:rPr lang="tr-TR" dirty="0"/>
            </a:br>
            <a:r>
              <a:rPr lang="tr-TR" dirty="0"/>
              <a:t>çalışmaları, beslenmeleri, </a:t>
            </a:r>
            <a:r>
              <a:rPr lang="tr-TR" dirty="0" smtClean="0"/>
              <a:t>yaşlı ve hasta </a:t>
            </a:r>
            <a:r>
              <a:rPr lang="tr-TR" dirty="0"/>
              <a:t>kişilerin kişisel ve sosyal sorunlarının çözümünde yardımcı</a:t>
            </a:r>
            <a:br>
              <a:rPr lang="tr-TR" dirty="0"/>
            </a:br>
            <a:r>
              <a:rPr lang="tr-TR" dirty="0"/>
              <a:t>olan, alanıyla ilgili araç ve gereçleri yerinde ve zamanında kullanabilen </a:t>
            </a:r>
            <a:r>
              <a:rPr lang="tr-TR" dirty="0" smtClean="0"/>
              <a:t>elemandır.</a:t>
            </a:r>
            <a:endParaRPr lang="tr-TR" dirty="0"/>
          </a:p>
        </p:txBody>
      </p:sp>
    </p:spTree>
    <p:extLst>
      <p:ext uri="{BB962C8B-B14F-4D97-AF65-F5344CB8AC3E}">
        <p14:creationId xmlns:p14="http://schemas.microsoft.com/office/powerpoint/2010/main" val="283902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GÖREVLERİ</a:t>
            </a:r>
            <a:endParaRPr lang="tr-TR" dirty="0"/>
          </a:p>
        </p:txBody>
      </p:sp>
      <p:sp>
        <p:nvSpPr>
          <p:cNvPr id="3" name="2 İçerik Yer Tutucusu"/>
          <p:cNvSpPr>
            <a:spLocks noGrp="1"/>
          </p:cNvSpPr>
          <p:nvPr>
            <p:ph idx="1"/>
          </p:nvPr>
        </p:nvSpPr>
        <p:spPr/>
        <p:txBody>
          <a:bodyPr/>
          <a:lstStyle/>
          <a:p>
            <a:r>
              <a:rPr lang="tr-TR" dirty="0"/>
              <a:t>Yaşlının gereksinimlerini </a:t>
            </a:r>
            <a:r>
              <a:rPr lang="tr-TR" dirty="0" smtClean="0"/>
              <a:t>bilmek</a:t>
            </a:r>
          </a:p>
          <a:p>
            <a:endParaRPr lang="tr-TR" dirty="0"/>
          </a:p>
        </p:txBody>
      </p:sp>
      <p:pic>
        <p:nvPicPr>
          <p:cNvPr id="6" name="Resim 5" descr="C:\Users\Acer\Desktop\işş\cuma\20170317_144516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564904"/>
            <a:ext cx="4824536" cy="3960440"/>
          </a:xfrm>
          <a:prstGeom prst="rect">
            <a:avLst/>
          </a:prstGeom>
          <a:noFill/>
          <a:ln>
            <a:noFill/>
          </a:ln>
        </p:spPr>
      </p:pic>
    </p:spTree>
    <p:extLst>
      <p:ext uri="{BB962C8B-B14F-4D97-AF65-F5344CB8AC3E}">
        <p14:creationId xmlns:p14="http://schemas.microsoft.com/office/powerpoint/2010/main" val="3438029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Bakım planı hazırlamak</a:t>
            </a:r>
            <a:endParaRPr lang="tr-TR" dirty="0"/>
          </a:p>
        </p:txBody>
      </p:sp>
      <p:pic>
        <p:nvPicPr>
          <p:cNvPr id="4" name="3 İçerik Yer Tutucusu" descr="ginecologia.gif"/>
          <p:cNvPicPr>
            <a:picLocks noGrp="1" noChangeAspect="1"/>
          </p:cNvPicPr>
          <p:nvPr>
            <p:ph idx="1"/>
          </p:nvPr>
        </p:nvPicPr>
        <p:blipFill>
          <a:blip r:embed="rId2" cstate="print"/>
          <a:stretch>
            <a:fillRect/>
          </a:stretch>
        </p:blipFill>
        <p:spPr>
          <a:xfrm>
            <a:off x="1907704" y="2196306"/>
            <a:ext cx="5904655" cy="3333750"/>
          </a:xfrm>
        </p:spPr>
      </p:pic>
    </p:spTree>
    <p:extLst>
      <p:ext uri="{BB962C8B-B14F-4D97-AF65-F5344CB8AC3E}">
        <p14:creationId xmlns:p14="http://schemas.microsoft.com/office/powerpoint/2010/main" val="3288114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Ateş, nabız,tansiyon,solunum ölçmek</a:t>
            </a:r>
            <a:endParaRPr lang="tr-TR" dirty="0"/>
          </a:p>
        </p:txBody>
      </p:sp>
      <p:pic>
        <p:nvPicPr>
          <p:cNvPr id="5" name="Resim 4" descr="C:\Users\Acer\Desktop\işş\cuma\20170317_140540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87723" y="80627"/>
            <a:ext cx="4968554" cy="7776867"/>
          </a:xfrm>
          <a:prstGeom prst="rect">
            <a:avLst/>
          </a:prstGeom>
          <a:noFill/>
          <a:ln>
            <a:noFill/>
          </a:ln>
        </p:spPr>
      </p:pic>
    </p:spTree>
    <p:extLst>
      <p:ext uri="{BB962C8B-B14F-4D97-AF65-F5344CB8AC3E}">
        <p14:creationId xmlns:p14="http://schemas.microsoft.com/office/powerpoint/2010/main" val="4157308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C:\Users\Acer\Desktop\işş\cuma\20170317_1328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39652" y="-567444"/>
            <a:ext cx="5832648" cy="7920880"/>
          </a:xfrm>
          <a:prstGeom prst="rect">
            <a:avLst/>
          </a:prstGeom>
          <a:noFill/>
          <a:ln>
            <a:noFill/>
          </a:ln>
        </p:spPr>
      </p:pic>
    </p:spTree>
    <p:extLst>
      <p:ext uri="{BB962C8B-B14F-4D97-AF65-F5344CB8AC3E}">
        <p14:creationId xmlns:p14="http://schemas.microsoft.com/office/powerpoint/2010/main" val="3532693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Yaşlı  ve Hastanın alışkanlıklarını ortaya çıkarmak</a:t>
            </a:r>
            <a:endParaRPr lang="tr-TR" dirty="0"/>
          </a:p>
        </p:txBody>
      </p:sp>
      <p:pic>
        <p:nvPicPr>
          <p:cNvPr id="5" name="Picture 2" descr="C:\Users\Acer\Desktop\sorumluk\huzur\100_61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1844824"/>
            <a:ext cx="8424936" cy="464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416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548680"/>
            <a:ext cx="8568952" cy="5544616"/>
          </a:xfrm>
        </p:spPr>
        <p:txBody>
          <a:bodyPr>
            <a:normAutofit/>
          </a:bodyPr>
          <a:lstStyle/>
          <a:p>
            <a:r>
              <a:rPr lang="tr-TR" b="1" dirty="0" smtClean="0"/>
              <a:t>ÇERİKLİ ÇOK PROGRAMLI ANADOLU LİSESİ</a:t>
            </a:r>
            <a:br>
              <a:rPr lang="tr-TR" b="1" dirty="0" smtClean="0"/>
            </a:br>
            <a:r>
              <a:rPr lang="tr-TR" b="1" dirty="0" smtClean="0"/>
              <a:t/>
            </a:r>
            <a:br>
              <a:rPr lang="tr-TR" b="1" dirty="0" smtClean="0"/>
            </a:br>
            <a:r>
              <a:rPr lang="tr-TR" b="1" dirty="0" smtClean="0"/>
              <a:t>HASTA VE YAŞLI BAKIM HİZMETLERİ BÖLÜMÜ</a:t>
            </a:r>
            <a:endParaRPr lang="tr-TR" b="1" dirty="0"/>
          </a:p>
        </p:txBody>
      </p:sp>
    </p:spTree>
    <p:extLst>
      <p:ext uri="{BB962C8B-B14F-4D97-AF65-F5344CB8AC3E}">
        <p14:creationId xmlns:p14="http://schemas.microsoft.com/office/powerpoint/2010/main" val="142374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VÜCUT TEMİZLİĞİ YAPMAK</a:t>
            </a:r>
            <a:endParaRPr lang="tr-TR" dirty="0"/>
          </a:p>
        </p:txBody>
      </p:sp>
      <p:pic>
        <p:nvPicPr>
          <p:cNvPr id="4" name="Picture 2" descr="C:\Users\Acer\Desktop\sorumluk\NURCAN\Yeni klasör (2)\Yeni klasör\20151109_15593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556792"/>
            <a:ext cx="7488832" cy="4752528"/>
          </a:xfrm>
          <a:prstGeom prst="rect">
            <a:avLst/>
          </a:prstGeom>
          <a:noFill/>
          <a:extLst/>
        </p:spPr>
      </p:pic>
    </p:spTree>
    <p:extLst>
      <p:ext uri="{BB962C8B-B14F-4D97-AF65-F5344CB8AC3E}">
        <p14:creationId xmlns:p14="http://schemas.microsoft.com/office/powerpoint/2010/main" val="1069341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El ve ayak bakımı yapmak</a:t>
            </a:r>
            <a:endParaRPr lang="tr-TR" dirty="0"/>
          </a:p>
        </p:txBody>
      </p:sp>
      <p:pic>
        <p:nvPicPr>
          <p:cNvPr id="10" name="9 İçerik Yer Tutucusu" descr="imagesCAUDV4NZ.jpg"/>
          <p:cNvPicPr>
            <a:picLocks noGrp="1" noChangeAspect="1"/>
          </p:cNvPicPr>
          <p:nvPr>
            <p:ph idx="1"/>
          </p:nvPr>
        </p:nvPicPr>
        <p:blipFill>
          <a:blip r:embed="rId2" cstate="print"/>
          <a:stretch>
            <a:fillRect/>
          </a:stretch>
        </p:blipFill>
        <p:spPr>
          <a:xfrm>
            <a:off x="683568" y="2636912"/>
            <a:ext cx="2619375" cy="2823195"/>
          </a:xfrm>
        </p:spPr>
      </p:pic>
      <p:pic>
        <p:nvPicPr>
          <p:cNvPr id="5122" name="Picture 2" descr="C:\Users\dell\Desktop\seker-ayak-bakimi.jpg"/>
          <p:cNvPicPr>
            <a:picLocks noChangeAspect="1" noChangeArrowheads="1"/>
          </p:cNvPicPr>
          <p:nvPr/>
        </p:nvPicPr>
        <p:blipFill>
          <a:blip r:embed="rId3"/>
          <a:srcRect/>
          <a:stretch>
            <a:fillRect/>
          </a:stretch>
        </p:blipFill>
        <p:spPr bwMode="auto">
          <a:xfrm>
            <a:off x="3407347" y="2643182"/>
            <a:ext cx="5236619" cy="2737642"/>
          </a:xfrm>
          <a:prstGeom prst="rect">
            <a:avLst/>
          </a:prstGeom>
          <a:noFill/>
        </p:spPr>
      </p:pic>
    </p:spTree>
    <p:extLst>
      <p:ext uri="{BB962C8B-B14F-4D97-AF65-F5344CB8AC3E}">
        <p14:creationId xmlns:p14="http://schemas.microsoft.com/office/powerpoint/2010/main" val="2805043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Ağız ve diş bakımı yapmak</a:t>
            </a:r>
            <a:endParaRPr lang="tr-TR" dirty="0"/>
          </a:p>
        </p:txBody>
      </p:sp>
      <p:pic>
        <p:nvPicPr>
          <p:cNvPr id="5" name="Resim 4"/>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17440" y="-149696"/>
            <a:ext cx="4709120" cy="8208912"/>
          </a:xfrm>
          <a:prstGeom prst="rect">
            <a:avLst/>
          </a:prstGeom>
          <a:noFill/>
        </p:spPr>
      </p:pic>
    </p:spTree>
    <p:extLst>
      <p:ext uri="{BB962C8B-B14F-4D97-AF65-F5344CB8AC3E}">
        <p14:creationId xmlns:p14="http://schemas.microsoft.com/office/powerpoint/2010/main" val="3108012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Saç bakımı yapmak</a:t>
            </a:r>
            <a:endParaRPr lang="tr-TR" dirty="0"/>
          </a:p>
        </p:txBody>
      </p:sp>
      <p:pic>
        <p:nvPicPr>
          <p:cNvPr id="4" name="3 İçerik Yer Tutucusu" descr="Hasta-Sac-Bakimi.jpg"/>
          <p:cNvPicPr>
            <a:picLocks noGrp="1" noChangeAspect="1"/>
          </p:cNvPicPr>
          <p:nvPr>
            <p:ph idx="1"/>
          </p:nvPr>
        </p:nvPicPr>
        <p:blipFill>
          <a:blip r:embed="rId2" cstate="print"/>
          <a:stretch>
            <a:fillRect/>
          </a:stretch>
        </p:blipFill>
        <p:spPr>
          <a:xfrm>
            <a:off x="539552" y="1600200"/>
            <a:ext cx="8064896" cy="4525963"/>
          </a:xfrm>
        </p:spPr>
      </p:pic>
    </p:spTree>
    <p:extLst>
      <p:ext uri="{BB962C8B-B14F-4D97-AF65-F5344CB8AC3E}">
        <p14:creationId xmlns:p14="http://schemas.microsoft.com/office/powerpoint/2010/main" val="23757954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C:\Users\Acer\AppData\Local\Microsoft\Windows\Temporary Internet Files\Content.Word\DSC_05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19673" y="-315414"/>
            <a:ext cx="5904653" cy="7488831"/>
          </a:xfrm>
          <a:prstGeom prst="rect">
            <a:avLst/>
          </a:prstGeom>
          <a:noFill/>
          <a:ln>
            <a:noFill/>
          </a:ln>
        </p:spPr>
      </p:pic>
    </p:spTree>
    <p:extLst>
      <p:ext uri="{BB962C8B-B14F-4D97-AF65-F5344CB8AC3E}">
        <p14:creationId xmlns:p14="http://schemas.microsoft.com/office/powerpoint/2010/main" val="419202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Hasta ve yaşlının ailesine,hekime,huzurevi ve bakım evi personeline bilgi vermek</a:t>
            </a:r>
            <a:endParaRPr lang="tr-TR" dirty="0"/>
          </a:p>
        </p:txBody>
      </p:sp>
      <p:pic>
        <p:nvPicPr>
          <p:cNvPr id="4" name="3 İçerik Yer Tutucusu" descr="DSC_0626.JPG"/>
          <p:cNvPicPr>
            <a:picLocks noGrp="1" noChangeAspect="1"/>
          </p:cNvPicPr>
          <p:nvPr>
            <p:ph idx="1"/>
          </p:nvPr>
        </p:nvPicPr>
        <p:blipFill>
          <a:blip r:embed="rId2" cstate="print"/>
          <a:stretch>
            <a:fillRect/>
          </a:stretch>
        </p:blipFill>
        <p:spPr>
          <a:xfrm>
            <a:off x="1198939" y="1706437"/>
            <a:ext cx="6587771" cy="4419726"/>
          </a:xfrm>
        </p:spPr>
      </p:pic>
    </p:spTree>
    <p:extLst>
      <p:ext uri="{BB962C8B-B14F-4D97-AF65-F5344CB8AC3E}">
        <p14:creationId xmlns:p14="http://schemas.microsoft.com/office/powerpoint/2010/main" val="2987012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Hastanın ailesine ve çevresindeki kişilere hasta bakımı hakkında bilgi vermek</a:t>
            </a:r>
            <a:endParaRPr lang="tr-TR" dirty="0"/>
          </a:p>
        </p:txBody>
      </p:sp>
      <p:pic>
        <p:nvPicPr>
          <p:cNvPr id="6146" name="Picture 2" descr="C:\Users\dell\Desktop\Evde-Bakım-Maaşı-Nasıl-Alınır-Şartları-Nelerdir.jpg"/>
          <p:cNvPicPr>
            <a:picLocks noGrp="1" noChangeAspect="1" noChangeArrowheads="1"/>
          </p:cNvPicPr>
          <p:nvPr>
            <p:ph idx="1"/>
          </p:nvPr>
        </p:nvPicPr>
        <p:blipFill>
          <a:blip r:embed="rId2"/>
          <a:srcRect/>
          <a:stretch>
            <a:fillRect/>
          </a:stretch>
        </p:blipFill>
        <p:spPr bwMode="auto">
          <a:xfrm>
            <a:off x="857224" y="2143116"/>
            <a:ext cx="7500990" cy="4214841"/>
          </a:xfrm>
          <a:prstGeom prst="rect">
            <a:avLst/>
          </a:prstGeom>
          <a:noFill/>
        </p:spPr>
      </p:pic>
    </p:spTree>
    <p:extLst>
      <p:ext uri="{BB962C8B-B14F-4D97-AF65-F5344CB8AC3E}">
        <p14:creationId xmlns:p14="http://schemas.microsoft.com/office/powerpoint/2010/main" val="3374794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Aileye ve yakınlara hasta bakımı konusunda motivasyonlarını sağlamak</a:t>
            </a:r>
            <a:endParaRPr lang="tr-TR" dirty="0"/>
          </a:p>
        </p:txBody>
      </p:sp>
      <p:pic>
        <p:nvPicPr>
          <p:cNvPr id="5" name="Picture 2" descr="C:\Users\Acer\Desktop\sorumluk\BAŞAK\Yeni klasör (3)\aaaa\IMG-20170325-WA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8280920" cy="477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326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571480"/>
            <a:ext cx="8229600" cy="1143000"/>
          </a:xfrm>
        </p:spPr>
        <p:txBody>
          <a:bodyPr>
            <a:normAutofit fontScale="90000"/>
          </a:bodyPr>
          <a:lstStyle/>
          <a:p>
            <a:r>
              <a:rPr lang="tr-TR" dirty="0" smtClean="0"/>
              <a:t>Hasta ile ilgilenecek aile bireylerini kullanılacak teknikler ve materyaller hakkında bilgilendirmek</a:t>
            </a:r>
            <a:endParaRPr lang="tr-TR" dirty="0"/>
          </a:p>
        </p:txBody>
      </p:sp>
      <p:pic>
        <p:nvPicPr>
          <p:cNvPr id="8" name="7 İçerik Yer Tutucusu" descr="EVDE-B~1.JPG"/>
          <p:cNvPicPr>
            <a:picLocks noGrp="1" noChangeAspect="1"/>
          </p:cNvPicPr>
          <p:nvPr>
            <p:ph idx="1"/>
          </p:nvPr>
        </p:nvPicPr>
        <p:blipFill>
          <a:blip r:embed="rId2" cstate="print"/>
          <a:stretch>
            <a:fillRect/>
          </a:stretch>
        </p:blipFill>
        <p:spPr>
          <a:xfrm>
            <a:off x="1547664" y="2348880"/>
            <a:ext cx="6552728" cy="3777283"/>
          </a:xfrm>
        </p:spPr>
      </p:pic>
    </p:spTree>
    <p:extLst>
      <p:ext uri="{BB962C8B-B14F-4D97-AF65-F5344CB8AC3E}">
        <p14:creationId xmlns:p14="http://schemas.microsoft.com/office/powerpoint/2010/main" val="2400726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Hastalara hayatlarını tasarlamaları konusunda özgüven vermek</a:t>
            </a:r>
            <a:endParaRPr lang="tr-TR" dirty="0"/>
          </a:p>
        </p:txBody>
      </p:sp>
      <p:pic>
        <p:nvPicPr>
          <p:cNvPr id="5" name="Picture 2" descr="C:\Users\Acer\Desktop\sorumluk\BAŞAK\Yeni klasör (3)\Yeni klasör (2)\huzurevi\20170412_13003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62853" y="631823"/>
            <a:ext cx="4442230" cy="6624736"/>
          </a:xfrm>
          <a:prstGeom prst="rect">
            <a:avLst/>
          </a:prstGeom>
          <a:noFill/>
          <a:extLst/>
        </p:spPr>
      </p:pic>
    </p:spTree>
    <p:extLst>
      <p:ext uri="{BB962C8B-B14F-4D97-AF65-F5344CB8AC3E}">
        <p14:creationId xmlns:p14="http://schemas.microsoft.com/office/powerpoint/2010/main" val="865657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 name="Picture 2" descr="C:\Users\Acer\Desktop\sorumluk\BAŞAK\Yeni klasör (3)\Yeni klasör (2)\huzurevi\100_6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65760"/>
            <a:ext cx="8856984" cy="612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39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Yemek yemelerine yardım etmek, hasta kendi başına  yemekte zorlanıyorsa yemeklerini yedirmek</a:t>
            </a:r>
            <a:endParaRPr lang="tr-TR" dirty="0"/>
          </a:p>
        </p:txBody>
      </p:sp>
      <p:pic>
        <p:nvPicPr>
          <p:cNvPr id="7" name="Picture 2" descr="C:\Users\Acer\Desktop\sorumluk\huzur\100_61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022405"/>
            <a:ext cx="8457307" cy="450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901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Hastaları sağlıklarını korumalarına yardımcı olmak</a:t>
            </a:r>
            <a:endParaRPr lang="tr-TR" dirty="0"/>
          </a:p>
        </p:txBody>
      </p:sp>
      <p:pic>
        <p:nvPicPr>
          <p:cNvPr id="5" name="Picture 2" descr="C:\Users\Acer\Desktop\sorumluk\huzur\100_61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63" y="1916832"/>
            <a:ext cx="8189093" cy="457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748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Hastanın çevresindeki kişilerle iletişim kurmalarını sağlamak</a:t>
            </a:r>
            <a:endParaRPr lang="tr-TR" dirty="0"/>
          </a:p>
        </p:txBody>
      </p:sp>
      <p:pic>
        <p:nvPicPr>
          <p:cNvPr id="6" name="Resim 5" descr="C:\Users\Acer\Desktop\işş\cuma\20170317_135005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538800" y="926552"/>
            <a:ext cx="4426441" cy="6696742"/>
          </a:xfrm>
          <a:prstGeom prst="rect">
            <a:avLst/>
          </a:prstGeom>
          <a:noFill/>
          <a:ln>
            <a:noFill/>
          </a:ln>
        </p:spPr>
      </p:pic>
    </p:spTree>
    <p:extLst>
      <p:ext uri="{BB962C8B-B14F-4D97-AF65-F5344CB8AC3E}">
        <p14:creationId xmlns:p14="http://schemas.microsoft.com/office/powerpoint/2010/main" val="571492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Hastanın bedensel rahatsızlıklarında yardımcı olmak</a:t>
            </a:r>
            <a:endParaRPr lang="tr-TR" dirty="0"/>
          </a:p>
        </p:txBody>
      </p:sp>
      <p:pic>
        <p:nvPicPr>
          <p:cNvPr id="6" name="5 İçerik Yer Tutucusu" descr="1.jpg"/>
          <p:cNvPicPr>
            <a:picLocks noGrp="1" noChangeAspect="1"/>
          </p:cNvPicPr>
          <p:nvPr>
            <p:ph idx="1"/>
          </p:nvPr>
        </p:nvPicPr>
        <p:blipFill>
          <a:blip r:embed="rId2" cstate="print"/>
          <a:stretch>
            <a:fillRect/>
          </a:stretch>
        </p:blipFill>
        <p:spPr>
          <a:xfrm>
            <a:off x="539552" y="1700808"/>
            <a:ext cx="4622055" cy="5040560"/>
          </a:xfrm>
        </p:spPr>
      </p:pic>
      <p:pic>
        <p:nvPicPr>
          <p:cNvPr id="7" name="6 Resim" descr="fizyoterapist.jpg"/>
          <p:cNvPicPr>
            <a:picLocks noChangeAspect="1"/>
          </p:cNvPicPr>
          <p:nvPr/>
        </p:nvPicPr>
        <p:blipFill>
          <a:blip r:embed="rId3" cstate="print"/>
          <a:stretch>
            <a:fillRect/>
          </a:stretch>
        </p:blipFill>
        <p:spPr>
          <a:xfrm>
            <a:off x="5220073" y="1700808"/>
            <a:ext cx="3923927" cy="4907632"/>
          </a:xfrm>
          <a:prstGeom prst="rect">
            <a:avLst/>
          </a:prstGeom>
        </p:spPr>
      </p:pic>
    </p:spTree>
    <p:extLst>
      <p:ext uri="{BB962C8B-B14F-4D97-AF65-F5344CB8AC3E}">
        <p14:creationId xmlns:p14="http://schemas.microsoft.com/office/powerpoint/2010/main" val="4790974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Hastanın psikolojik rahatsızlıklarında yardımcı olmak</a:t>
            </a:r>
            <a:endParaRPr lang="tr-TR" dirty="0"/>
          </a:p>
        </p:txBody>
      </p:sp>
      <p:pic>
        <p:nvPicPr>
          <p:cNvPr id="3074" name="Picture 2" descr="C:\Users\Acer\Desktop\sorumluk\huzur\100_6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63" y="1700808"/>
            <a:ext cx="8169275" cy="479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8499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Hastanın sosyal rahatsızlıklarında yardımcı olmak</a:t>
            </a:r>
            <a:endParaRPr lang="tr-TR" dirty="0"/>
          </a:p>
        </p:txBody>
      </p:sp>
      <p:pic>
        <p:nvPicPr>
          <p:cNvPr id="6" name="5 İçerik Yer Tutucusu" descr="imagesCA088JXG.jpg"/>
          <p:cNvPicPr>
            <a:picLocks noGrp="1" noChangeAspect="1"/>
          </p:cNvPicPr>
          <p:nvPr>
            <p:ph idx="1"/>
          </p:nvPr>
        </p:nvPicPr>
        <p:blipFill>
          <a:blip r:embed="rId2" cstate="print"/>
          <a:stretch>
            <a:fillRect/>
          </a:stretch>
        </p:blipFill>
        <p:spPr>
          <a:xfrm>
            <a:off x="251520" y="1772816"/>
            <a:ext cx="7430367" cy="4541812"/>
          </a:xfrm>
        </p:spPr>
      </p:pic>
    </p:spTree>
    <p:extLst>
      <p:ext uri="{BB962C8B-B14F-4D97-AF65-F5344CB8AC3E}">
        <p14:creationId xmlns:p14="http://schemas.microsoft.com/office/powerpoint/2010/main" val="4195950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Hekimin önerdiği ilaçların alınmasını sağlamak</a:t>
            </a:r>
            <a:endParaRPr lang="tr-TR" dirty="0"/>
          </a:p>
        </p:txBody>
      </p:sp>
      <p:pic>
        <p:nvPicPr>
          <p:cNvPr id="6" name="Picture 2" descr="C:\Users\Acer\Desktop\sorumluk\NURCAN\Yeni klasör (2)\Yeni klasör\IMG-20151106-WA0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44824"/>
            <a:ext cx="7344816" cy="41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361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cer\Desktop\sorumluk\NURCAN\Yeni klasör (2)\Yeni klasör\IMG-20151112-WA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1000"/>
            <a:ext cx="8136904"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536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Sağlık personelinin önerdiği günlük egzersizleri yaptırmak</a:t>
            </a:r>
            <a:endParaRPr lang="tr-TR" dirty="0"/>
          </a:p>
        </p:txBody>
      </p:sp>
      <p:pic>
        <p:nvPicPr>
          <p:cNvPr id="33794" name="Picture 2" descr="C:\Users\Acer\Desktop\_20180215_0237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8496944"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5282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Acer\Desktop\_20180215_0235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34" y="116632"/>
            <a:ext cx="8640960" cy="659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751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solidFill>
                  <a:srgbClr val="002060"/>
                </a:solidFill>
              </a:rPr>
              <a:t>ALANIN TANIMI</a:t>
            </a:r>
            <a:r>
              <a:rPr lang="tr-TR" dirty="0" smtClean="0"/>
              <a:t/>
            </a:r>
            <a:br>
              <a:rPr lang="tr-TR" dirty="0" smtClean="0"/>
            </a:br>
            <a:endParaRPr lang="tr-TR" dirty="0"/>
          </a:p>
        </p:txBody>
      </p:sp>
      <p:sp>
        <p:nvSpPr>
          <p:cNvPr id="3" name="2 İçerik Yer Tutucusu"/>
          <p:cNvSpPr>
            <a:spLocks noGrp="1"/>
          </p:cNvSpPr>
          <p:nvPr>
            <p:ph idx="1"/>
          </p:nvPr>
        </p:nvSpPr>
        <p:spPr/>
        <p:txBody>
          <a:bodyPr>
            <a:normAutofit fontScale="92500" lnSpcReduction="10000"/>
          </a:bodyPr>
          <a:lstStyle/>
          <a:p>
            <a:r>
              <a:rPr lang="tr-TR" dirty="0" smtClean="0"/>
              <a:t>Hasta </a:t>
            </a:r>
            <a:r>
              <a:rPr lang="tr-TR" dirty="0"/>
              <a:t>ve Yaşlı Hizmetleri alanı altında yer alan dalların  yeterliklerini kazandırmaya yönelik eğitim ve öğretim verilen alandır</a:t>
            </a:r>
            <a:r>
              <a:rPr lang="tr-TR" dirty="0" smtClean="0"/>
              <a:t>.</a:t>
            </a:r>
          </a:p>
          <a:p>
            <a:endParaRPr lang="tr-TR" dirty="0" smtClean="0"/>
          </a:p>
          <a:p>
            <a:r>
              <a:rPr lang="tr-TR" dirty="0" smtClean="0"/>
              <a:t> </a:t>
            </a:r>
            <a:r>
              <a:rPr lang="tr-TR" dirty="0">
                <a:solidFill>
                  <a:srgbClr val="7030A0"/>
                </a:solidFill>
              </a:rPr>
              <a:t>ALANIN AMACI </a:t>
            </a:r>
            <a:r>
              <a:rPr lang="tr-TR" dirty="0" smtClean="0">
                <a:solidFill>
                  <a:srgbClr val="7030A0"/>
                </a:solidFill>
              </a:rPr>
              <a:t>:</a:t>
            </a:r>
            <a:r>
              <a:rPr lang="tr-TR" dirty="0" smtClean="0"/>
              <a:t>Hasta </a:t>
            </a:r>
            <a:r>
              <a:rPr lang="tr-TR" dirty="0"/>
              <a:t>ve Yaşlı Hizmetleri alanı altında yer alan dallarda,  sektörün ihtiyaçları, bilimsel ve teknolojik gelişmeler doğrultusunda  gerekli olan mesleki yeterlikleri kazandıran nitelikli meslek  elemanlarını yetiştirmek amaçlanmaktadır</a:t>
            </a:r>
          </a:p>
          <a:p>
            <a:endParaRPr lang="tr-TR" dirty="0"/>
          </a:p>
        </p:txBody>
      </p:sp>
    </p:spTree>
    <p:extLst>
      <p:ext uri="{BB962C8B-B14F-4D97-AF65-F5344CB8AC3E}">
        <p14:creationId xmlns:p14="http://schemas.microsoft.com/office/powerpoint/2010/main" val="2919687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Hastaya pozisyon vermek</a:t>
            </a:r>
            <a:endParaRPr lang="tr-TR" dirty="0"/>
          </a:p>
        </p:txBody>
      </p:sp>
      <p:pic>
        <p:nvPicPr>
          <p:cNvPr id="6" name="4 Resim" descr="X2604-P-37A.png"/>
          <p:cNvPicPr>
            <a:picLocks noChangeAspect="1"/>
          </p:cNvPicPr>
          <p:nvPr/>
        </p:nvPicPr>
        <p:blipFill>
          <a:blip r:embed="rId2" cstate="print"/>
          <a:stretch>
            <a:fillRect/>
          </a:stretch>
        </p:blipFill>
        <p:spPr>
          <a:xfrm>
            <a:off x="1475656" y="1772816"/>
            <a:ext cx="6768752" cy="4320480"/>
          </a:xfrm>
          <a:prstGeom prst="rect">
            <a:avLst/>
          </a:prstGeom>
        </p:spPr>
      </p:pic>
    </p:spTree>
    <p:extLst>
      <p:ext uri="{BB962C8B-B14F-4D97-AF65-F5344CB8AC3E}">
        <p14:creationId xmlns:p14="http://schemas.microsoft.com/office/powerpoint/2010/main" val="18448387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Kendi sağlığımız ve iş güvenliğimiz için önlem almak</a:t>
            </a:r>
            <a:endParaRPr lang="tr-TR" dirty="0"/>
          </a:p>
        </p:txBody>
      </p:sp>
      <p:pic>
        <p:nvPicPr>
          <p:cNvPr id="4" name="3 İçerik Yer Tutucusu" descr="g.jpg"/>
          <p:cNvPicPr>
            <a:picLocks noGrp="1" noChangeAspect="1"/>
          </p:cNvPicPr>
          <p:nvPr>
            <p:ph idx="1"/>
          </p:nvPr>
        </p:nvPicPr>
        <p:blipFill>
          <a:blip r:embed="rId2" cstate="print"/>
          <a:stretch>
            <a:fillRect/>
          </a:stretch>
        </p:blipFill>
        <p:spPr>
          <a:xfrm>
            <a:off x="5375920" y="1412776"/>
            <a:ext cx="3768080" cy="5112568"/>
          </a:xfrm>
        </p:spPr>
      </p:pic>
      <p:pic>
        <p:nvPicPr>
          <p:cNvPr id="5" name="4 Resim" descr="is-guvenligi-75782.jpg"/>
          <p:cNvPicPr>
            <a:picLocks noChangeAspect="1"/>
          </p:cNvPicPr>
          <p:nvPr/>
        </p:nvPicPr>
        <p:blipFill>
          <a:blip r:embed="rId3" cstate="print"/>
          <a:stretch>
            <a:fillRect/>
          </a:stretch>
        </p:blipFill>
        <p:spPr>
          <a:xfrm>
            <a:off x="0" y="1772816"/>
            <a:ext cx="4826546" cy="3009900"/>
          </a:xfrm>
          <a:prstGeom prst="rect">
            <a:avLst/>
          </a:prstGeom>
        </p:spPr>
      </p:pic>
      <p:pic>
        <p:nvPicPr>
          <p:cNvPr id="6" name="5 Resim" descr="iCATMV3LL.jpg"/>
          <p:cNvPicPr>
            <a:picLocks noChangeAspect="1"/>
          </p:cNvPicPr>
          <p:nvPr/>
        </p:nvPicPr>
        <p:blipFill>
          <a:blip r:embed="rId4" cstate="print"/>
          <a:stretch>
            <a:fillRect/>
          </a:stretch>
        </p:blipFill>
        <p:spPr>
          <a:xfrm>
            <a:off x="1907704" y="4797152"/>
            <a:ext cx="3931518" cy="1809750"/>
          </a:xfrm>
          <a:prstGeom prst="rect">
            <a:avLst/>
          </a:prstGeom>
        </p:spPr>
      </p:pic>
    </p:spTree>
    <p:extLst>
      <p:ext uri="{BB962C8B-B14F-4D97-AF65-F5344CB8AC3E}">
        <p14:creationId xmlns:p14="http://schemas.microsoft.com/office/powerpoint/2010/main" val="11568621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Gerekli </a:t>
            </a:r>
            <a:r>
              <a:rPr lang="tr-TR" dirty="0" err="1" smtClean="0"/>
              <a:t>dökümanları</a:t>
            </a:r>
            <a:r>
              <a:rPr lang="tr-TR" dirty="0" smtClean="0"/>
              <a:t> hazırlayıp ve doldurmak</a:t>
            </a:r>
            <a:endParaRPr lang="tr-TR" dirty="0"/>
          </a:p>
        </p:txBody>
      </p:sp>
      <p:pic>
        <p:nvPicPr>
          <p:cNvPr id="7" name="Picture 2" descr="C:\Users\Acer\Desktop\sorumluk\NURCAN\Yeni klasör (2)\Yeni klasör\IMG-20151122-WA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8136904" cy="470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4721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Meslek ile ilgili teknolojik gelişmeleri izlemek</a:t>
            </a:r>
            <a:endParaRPr lang="tr-TR" dirty="0"/>
          </a:p>
        </p:txBody>
      </p:sp>
      <p:pic>
        <p:nvPicPr>
          <p:cNvPr id="4" name="3 İçerik Yer Tutucusu" descr="20130402-01.jpg"/>
          <p:cNvPicPr>
            <a:picLocks noGrp="1" noChangeAspect="1"/>
          </p:cNvPicPr>
          <p:nvPr>
            <p:ph idx="1"/>
          </p:nvPr>
        </p:nvPicPr>
        <p:blipFill>
          <a:blip r:embed="rId2" cstate="print"/>
          <a:stretch>
            <a:fillRect/>
          </a:stretch>
        </p:blipFill>
        <p:spPr>
          <a:xfrm>
            <a:off x="4499992" y="1484784"/>
            <a:ext cx="4304680" cy="5034260"/>
          </a:xfrm>
        </p:spPr>
      </p:pic>
      <p:pic>
        <p:nvPicPr>
          <p:cNvPr id="5" name="4 Resim" descr="37638899_AndyE.jpg"/>
          <p:cNvPicPr>
            <a:picLocks noChangeAspect="1"/>
          </p:cNvPicPr>
          <p:nvPr/>
        </p:nvPicPr>
        <p:blipFill>
          <a:blip r:embed="rId3" cstate="print"/>
          <a:stretch>
            <a:fillRect/>
          </a:stretch>
        </p:blipFill>
        <p:spPr>
          <a:xfrm>
            <a:off x="179512" y="1484784"/>
            <a:ext cx="4248472" cy="4968552"/>
          </a:xfrm>
          <a:prstGeom prst="rect">
            <a:avLst/>
          </a:prstGeom>
        </p:spPr>
      </p:pic>
    </p:spTree>
    <p:extLst>
      <p:ext uri="{BB962C8B-B14F-4D97-AF65-F5344CB8AC3E}">
        <p14:creationId xmlns:p14="http://schemas.microsoft.com/office/powerpoint/2010/main" val="3876849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Tekniğine uygun pansuman yapabilmek</a:t>
            </a:r>
            <a:endParaRPr lang="tr-TR" dirty="0"/>
          </a:p>
        </p:txBody>
      </p:sp>
      <p:pic>
        <p:nvPicPr>
          <p:cNvPr id="4" name="3 İçerik Yer Tutucusu" descr="diyabetlilerde-uzuv-kesilmesine-son-veren-tedavi-dha-ff41c987df886ba3dcf8962051440b1e-1-t.jpg"/>
          <p:cNvPicPr>
            <a:picLocks noGrp="1" noChangeAspect="1"/>
          </p:cNvPicPr>
          <p:nvPr>
            <p:ph idx="1"/>
          </p:nvPr>
        </p:nvPicPr>
        <p:blipFill>
          <a:blip r:embed="rId2" cstate="print"/>
          <a:stretch>
            <a:fillRect/>
          </a:stretch>
        </p:blipFill>
        <p:spPr>
          <a:xfrm>
            <a:off x="1714500" y="1972469"/>
            <a:ext cx="5715000" cy="3781425"/>
          </a:xfrm>
        </p:spPr>
      </p:pic>
    </p:spTree>
    <p:extLst>
      <p:ext uri="{BB962C8B-B14F-4D97-AF65-F5344CB8AC3E}">
        <p14:creationId xmlns:p14="http://schemas.microsoft.com/office/powerpoint/2010/main" val="7123785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İlk yardım yapabilmek</a:t>
            </a:r>
            <a:endParaRPr lang="tr-TR" dirty="0"/>
          </a:p>
        </p:txBody>
      </p:sp>
      <p:pic>
        <p:nvPicPr>
          <p:cNvPr id="8" name="Picture 2" descr="C:\Users\Acer\Desktop\sorumluk\NURCAN\Yeni klasör (2)\Yeni klasör\20151110_15104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412776"/>
            <a:ext cx="7920880" cy="5184576"/>
          </a:xfrm>
          <a:prstGeom prst="rect">
            <a:avLst/>
          </a:prstGeom>
          <a:noFill/>
          <a:extLst/>
        </p:spPr>
      </p:pic>
    </p:spTree>
    <p:extLst>
      <p:ext uri="{BB962C8B-B14F-4D97-AF65-F5344CB8AC3E}">
        <p14:creationId xmlns:p14="http://schemas.microsoft.com/office/powerpoint/2010/main" val="18061954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Ölüm anında destek olmak</a:t>
            </a:r>
            <a:endParaRPr lang="tr-TR" dirty="0"/>
          </a:p>
        </p:txBody>
      </p:sp>
      <p:pic>
        <p:nvPicPr>
          <p:cNvPr id="4" name="3 İçerik Yer Tutucusu" descr="iCA33UHDP.jpg"/>
          <p:cNvPicPr>
            <a:picLocks noGrp="1" noChangeAspect="1"/>
          </p:cNvPicPr>
          <p:nvPr>
            <p:ph idx="1"/>
          </p:nvPr>
        </p:nvPicPr>
        <p:blipFill>
          <a:blip r:embed="rId2" cstate="print"/>
          <a:stretch>
            <a:fillRect/>
          </a:stretch>
        </p:blipFill>
        <p:spPr>
          <a:xfrm>
            <a:off x="5364088" y="1772816"/>
            <a:ext cx="2419350" cy="4464496"/>
          </a:xfrm>
        </p:spPr>
      </p:pic>
      <p:pic>
        <p:nvPicPr>
          <p:cNvPr id="5" name="4 Resim" descr="iCAHMJ3I5.jpg"/>
          <p:cNvPicPr>
            <a:picLocks noChangeAspect="1"/>
          </p:cNvPicPr>
          <p:nvPr/>
        </p:nvPicPr>
        <p:blipFill>
          <a:blip r:embed="rId3" cstate="print"/>
          <a:stretch>
            <a:fillRect/>
          </a:stretch>
        </p:blipFill>
        <p:spPr>
          <a:xfrm>
            <a:off x="1043608" y="1772816"/>
            <a:ext cx="3619500" cy="4392488"/>
          </a:xfrm>
          <a:prstGeom prst="rect">
            <a:avLst/>
          </a:prstGeom>
        </p:spPr>
      </p:pic>
    </p:spTree>
    <p:extLst>
      <p:ext uri="{BB962C8B-B14F-4D97-AF65-F5344CB8AC3E}">
        <p14:creationId xmlns:p14="http://schemas.microsoft.com/office/powerpoint/2010/main" val="33320666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Yeni hasta bakım elemanları yetişirken yardımcı olmak</a:t>
            </a:r>
            <a:endParaRPr lang="tr-TR" dirty="0"/>
          </a:p>
        </p:txBody>
      </p:sp>
      <p:pic>
        <p:nvPicPr>
          <p:cNvPr id="5" name="4 İçerik Yer Tutucusu" descr="iCA0WXE4R.jpg"/>
          <p:cNvPicPr>
            <a:picLocks noGrp="1" noChangeAspect="1"/>
          </p:cNvPicPr>
          <p:nvPr>
            <p:ph idx="1"/>
          </p:nvPr>
        </p:nvPicPr>
        <p:blipFill>
          <a:blip r:embed="rId2" cstate="print"/>
          <a:stretch>
            <a:fillRect/>
          </a:stretch>
        </p:blipFill>
        <p:spPr>
          <a:xfrm>
            <a:off x="3203848" y="1628800"/>
            <a:ext cx="1809750" cy="1809750"/>
          </a:xfrm>
        </p:spPr>
      </p:pic>
      <p:pic>
        <p:nvPicPr>
          <p:cNvPr id="6" name="5 Resim" descr="saglikta_sozlesmeli_personel_alimi_durabilir13433137520_h907226.jpg"/>
          <p:cNvPicPr>
            <a:picLocks noChangeAspect="1"/>
          </p:cNvPicPr>
          <p:nvPr/>
        </p:nvPicPr>
        <p:blipFill>
          <a:blip r:embed="rId3" cstate="print"/>
          <a:stretch>
            <a:fillRect/>
          </a:stretch>
        </p:blipFill>
        <p:spPr>
          <a:xfrm>
            <a:off x="1259632" y="3573016"/>
            <a:ext cx="5857875" cy="2828925"/>
          </a:xfrm>
          <a:prstGeom prst="rect">
            <a:avLst/>
          </a:prstGeom>
        </p:spPr>
      </p:pic>
    </p:spTree>
    <p:extLst>
      <p:ext uri="{BB962C8B-B14F-4D97-AF65-F5344CB8AC3E}">
        <p14:creationId xmlns:p14="http://schemas.microsoft.com/office/powerpoint/2010/main" val="454153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Oval Belirtme Çizgisi"/>
          <p:cNvSpPr/>
          <p:nvPr/>
        </p:nvSpPr>
        <p:spPr>
          <a:xfrm>
            <a:off x="642910" y="642918"/>
            <a:ext cx="8072494" cy="435771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solidFill>
                  <a:schemeClr val="tx1"/>
                </a:solidFill>
              </a:rPr>
              <a:t>SAHİP OLUNMASI GEREKEN BİLGİ VE BECERİLER</a:t>
            </a:r>
            <a:endParaRPr lang="tr-TR" sz="3200" b="1" dirty="0">
              <a:solidFill>
                <a:schemeClr val="tx1"/>
              </a:solidFill>
            </a:endParaRPr>
          </a:p>
        </p:txBody>
      </p:sp>
    </p:spTree>
    <p:extLst>
      <p:ext uri="{BB962C8B-B14F-4D97-AF65-F5344CB8AC3E}">
        <p14:creationId xmlns:p14="http://schemas.microsoft.com/office/powerpoint/2010/main" val="23428137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Etkili ve güzel konuşmalı</a:t>
            </a:r>
            <a:endParaRPr lang="tr-TR" dirty="0"/>
          </a:p>
        </p:txBody>
      </p:sp>
      <p:pic>
        <p:nvPicPr>
          <p:cNvPr id="4" name="3 İçerik Yer Tutucusu" descr="iCAF639AR.jpg"/>
          <p:cNvPicPr>
            <a:picLocks noGrp="1" noChangeAspect="1"/>
          </p:cNvPicPr>
          <p:nvPr>
            <p:ph idx="1"/>
          </p:nvPr>
        </p:nvPicPr>
        <p:blipFill>
          <a:blip r:embed="rId2" cstate="print"/>
          <a:stretch>
            <a:fillRect/>
          </a:stretch>
        </p:blipFill>
        <p:spPr>
          <a:xfrm>
            <a:off x="1619672" y="1772816"/>
            <a:ext cx="6120680" cy="4536504"/>
          </a:xfrm>
        </p:spPr>
      </p:pic>
    </p:spTree>
    <p:extLst>
      <p:ext uri="{BB962C8B-B14F-4D97-AF65-F5344CB8AC3E}">
        <p14:creationId xmlns:p14="http://schemas.microsoft.com/office/powerpoint/2010/main" val="16250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solidFill>
                  <a:srgbClr val="002060"/>
                </a:solidFill>
              </a:rPr>
              <a:t>DAL </a:t>
            </a:r>
            <a:r>
              <a:rPr lang="tr-TR" dirty="0" smtClean="0">
                <a:solidFill>
                  <a:srgbClr val="002060"/>
                </a:solidFill>
              </a:rPr>
              <a:t>PROGRAMLARI</a:t>
            </a:r>
            <a:r>
              <a:rPr lang="tr-TR" dirty="0">
                <a:solidFill>
                  <a:srgbClr val="002060"/>
                </a:solidFill>
              </a:rPr>
              <a:t> </a:t>
            </a:r>
          </a:p>
        </p:txBody>
      </p:sp>
      <p:sp>
        <p:nvSpPr>
          <p:cNvPr id="3" name="2 İçerik Yer Tutucusu"/>
          <p:cNvSpPr>
            <a:spLocks noGrp="1"/>
          </p:cNvSpPr>
          <p:nvPr>
            <p:ph idx="1"/>
          </p:nvPr>
        </p:nvSpPr>
        <p:spPr/>
        <p:txBody>
          <a:bodyPr/>
          <a:lstStyle/>
          <a:p>
            <a:endParaRPr lang="tr-TR" dirty="0" smtClean="0"/>
          </a:p>
          <a:p>
            <a:endParaRPr lang="tr-TR" dirty="0" smtClean="0"/>
          </a:p>
          <a:p>
            <a:r>
              <a:rPr lang="tr-TR" dirty="0" smtClean="0"/>
              <a:t>Yaşlı bakımı </a:t>
            </a:r>
          </a:p>
          <a:p>
            <a:endParaRPr lang="tr-TR" dirty="0" smtClean="0"/>
          </a:p>
          <a:p>
            <a:r>
              <a:rPr lang="tr-TR" dirty="0" smtClean="0"/>
              <a:t>Hasta bakımı </a:t>
            </a:r>
          </a:p>
          <a:p>
            <a:endParaRPr lang="tr-TR" dirty="0" smtClean="0"/>
          </a:p>
        </p:txBody>
      </p:sp>
    </p:spTree>
    <p:extLst>
      <p:ext uri="{BB962C8B-B14F-4D97-AF65-F5344CB8AC3E}">
        <p14:creationId xmlns:p14="http://schemas.microsoft.com/office/powerpoint/2010/main" val="1393211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Çalışkan olmalı</a:t>
            </a:r>
            <a:endParaRPr lang="tr-TR" dirty="0"/>
          </a:p>
        </p:txBody>
      </p:sp>
      <p:pic>
        <p:nvPicPr>
          <p:cNvPr id="6" name="5 İçerik Yer Tutucusu" descr="iCAGIOPZX.jpg"/>
          <p:cNvPicPr>
            <a:picLocks noGrp="1" noChangeAspect="1"/>
          </p:cNvPicPr>
          <p:nvPr>
            <p:ph idx="1"/>
          </p:nvPr>
        </p:nvPicPr>
        <p:blipFill>
          <a:blip r:embed="rId2" cstate="print"/>
          <a:stretch>
            <a:fillRect/>
          </a:stretch>
        </p:blipFill>
        <p:spPr>
          <a:xfrm>
            <a:off x="5580112" y="2276872"/>
            <a:ext cx="3143250" cy="3105894"/>
          </a:xfrm>
        </p:spPr>
      </p:pic>
      <p:pic>
        <p:nvPicPr>
          <p:cNvPr id="7" name="6 Resim" descr="iCASHGBO0.jpg"/>
          <p:cNvPicPr>
            <a:picLocks noChangeAspect="1"/>
          </p:cNvPicPr>
          <p:nvPr/>
        </p:nvPicPr>
        <p:blipFill>
          <a:blip r:embed="rId3" cstate="print"/>
          <a:stretch>
            <a:fillRect/>
          </a:stretch>
        </p:blipFill>
        <p:spPr>
          <a:xfrm>
            <a:off x="467544" y="2636912"/>
            <a:ext cx="3960440" cy="3096344"/>
          </a:xfrm>
          <a:prstGeom prst="rect">
            <a:avLst/>
          </a:prstGeom>
        </p:spPr>
      </p:pic>
    </p:spTree>
    <p:extLst>
      <p:ext uri="{BB962C8B-B14F-4D97-AF65-F5344CB8AC3E}">
        <p14:creationId xmlns:p14="http://schemas.microsoft.com/office/powerpoint/2010/main" val="22621690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Dikkatli olmalı</a:t>
            </a:r>
            <a:endParaRPr lang="tr-TR" dirty="0"/>
          </a:p>
        </p:txBody>
      </p:sp>
      <p:pic>
        <p:nvPicPr>
          <p:cNvPr id="4" name="3 İçerik Yer Tutucusu" descr="iCA5JHNME.jpg"/>
          <p:cNvPicPr>
            <a:picLocks noGrp="1" noChangeAspect="1"/>
          </p:cNvPicPr>
          <p:nvPr>
            <p:ph idx="1"/>
          </p:nvPr>
        </p:nvPicPr>
        <p:blipFill>
          <a:blip r:embed="rId2" cstate="print"/>
          <a:stretch>
            <a:fillRect/>
          </a:stretch>
        </p:blipFill>
        <p:spPr>
          <a:xfrm>
            <a:off x="5436096" y="1628800"/>
            <a:ext cx="3707904" cy="3969990"/>
          </a:xfrm>
        </p:spPr>
      </p:pic>
      <p:pic>
        <p:nvPicPr>
          <p:cNvPr id="5" name="4 Resim" descr="iCAX2M0LS.jpg"/>
          <p:cNvPicPr>
            <a:picLocks noChangeAspect="1"/>
          </p:cNvPicPr>
          <p:nvPr/>
        </p:nvPicPr>
        <p:blipFill>
          <a:blip r:embed="rId3" cstate="print"/>
          <a:stretch>
            <a:fillRect/>
          </a:stretch>
        </p:blipFill>
        <p:spPr>
          <a:xfrm>
            <a:off x="539552" y="1700808"/>
            <a:ext cx="4320480" cy="4032448"/>
          </a:xfrm>
          <a:prstGeom prst="rect">
            <a:avLst/>
          </a:prstGeom>
        </p:spPr>
      </p:pic>
    </p:spTree>
    <p:extLst>
      <p:ext uri="{BB962C8B-B14F-4D97-AF65-F5344CB8AC3E}">
        <p14:creationId xmlns:p14="http://schemas.microsoft.com/office/powerpoint/2010/main" val="26459789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Sabırlı ve duyarlı olmalı</a:t>
            </a:r>
            <a:endParaRPr lang="tr-TR" dirty="0"/>
          </a:p>
        </p:txBody>
      </p:sp>
      <p:pic>
        <p:nvPicPr>
          <p:cNvPr id="4" name="3 İçerik Yer Tutucusu" descr="iCAJZ12Z9.jpg"/>
          <p:cNvPicPr>
            <a:picLocks noGrp="1" noChangeAspect="1"/>
          </p:cNvPicPr>
          <p:nvPr>
            <p:ph idx="1"/>
          </p:nvPr>
        </p:nvPicPr>
        <p:blipFill>
          <a:blip r:embed="rId2" cstate="print"/>
          <a:stretch>
            <a:fillRect/>
          </a:stretch>
        </p:blipFill>
        <p:spPr>
          <a:xfrm>
            <a:off x="3995936" y="1916832"/>
            <a:ext cx="4320480" cy="3321918"/>
          </a:xfrm>
        </p:spPr>
      </p:pic>
      <p:pic>
        <p:nvPicPr>
          <p:cNvPr id="5" name="4 Resim" descr="nurse-patient.jpg"/>
          <p:cNvPicPr>
            <a:picLocks noChangeAspect="1"/>
          </p:cNvPicPr>
          <p:nvPr/>
        </p:nvPicPr>
        <p:blipFill>
          <a:blip r:embed="rId3" cstate="print"/>
          <a:stretch>
            <a:fillRect/>
          </a:stretch>
        </p:blipFill>
        <p:spPr>
          <a:xfrm>
            <a:off x="539552" y="1916832"/>
            <a:ext cx="3200400" cy="3467100"/>
          </a:xfrm>
          <a:prstGeom prst="rect">
            <a:avLst/>
          </a:prstGeom>
        </p:spPr>
      </p:pic>
      <p:pic>
        <p:nvPicPr>
          <p:cNvPr id="4098" name="Picture 2" descr="C:\Users\Acer\Desktop\sorumluk\huzur\100_61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363" y="1916832"/>
            <a:ext cx="8169275" cy="457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6572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Dürüst olmalı</a:t>
            </a:r>
            <a:endParaRPr lang="tr-TR" dirty="0"/>
          </a:p>
        </p:txBody>
      </p:sp>
      <p:pic>
        <p:nvPicPr>
          <p:cNvPr id="4" name="3 İçerik Yer Tutucusu" descr="iCAR0BPYR.jpg"/>
          <p:cNvPicPr>
            <a:picLocks noGrp="1" noChangeAspect="1"/>
          </p:cNvPicPr>
          <p:nvPr>
            <p:ph idx="1"/>
          </p:nvPr>
        </p:nvPicPr>
        <p:blipFill>
          <a:blip r:embed="rId2" cstate="print"/>
          <a:stretch>
            <a:fillRect/>
          </a:stretch>
        </p:blipFill>
        <p:spPr>
          <a:xfrm>
            <a:off x="467544" y="1988840"/>
            <a:ext cx="3312368" cy="4392488"/>
          </a:xfrm>
        </p:spPr>
      </p:pic>
      <p:pic>
        <p:nvPicPr>
          <p:cNvPr id="5" name="4 Resim" descr="iCA1VLAL9.jpg"/>
          <p:cNvPicPr>
            <a:picLocks noChangeAspect="1"/>
          </p:cNvPicPr>
          <p:nvPr/>
        </p:nvPicPr>
        <p:blipFill>
          <a:blip r:embed="rId3" cstate="print"/>
          <a:stretch>
            <a:fillRect/>
          </a:stretch>
        </p:blipFill>
        <p:spPr>
          <a:xfrm>
            <a:off x="4716016" y="2132856"/>
            <a:ext cx="3542903" cy="4104456"/>
          </a:xfrm>
          <a:prstGeom prst="rect">
            <a:avLst/>
          </a:prstGeom>
        </p:spPr>
      </p:pic>
    </p:spTree>
    <p:extLst>
      <p:ext uri="{BB962C8B-B14F-4D97-AF65-F5344CB8AC3E}">
        <p14:creationId xmlns:p14="http://schemas.microsoft.com/office/powerpoint/2010/main" val="14806088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Enerjik olmalı</a:t>
            </a:r>
            <a:endParaRPr lang="tr-TR" dirty="0"/>
          </a:p>
        </p:txBody>
      </p:sp>
      <p:pic>
        <p:nvPicPr>
          <p:cNvPr id="4" name="3 İçerik Yer Tutucusu" descr="iCAJZ2BFY.jpg"/>
          <p:cNvPicPr>
            <a:picLocks noGrp="1" noChangeAspect="1"/>
          </p:cNvPicPr>
          <p:nvPr>
            <p:ph idx="1"/>
          </p:nvPr>
        </p:nvPicPr>
        <p:blipFill>
          <a:blip r:embed="rId2" cstate="print"/>
          <a:stretch>
            <a:fillRect/>
          </a:stretch>
        </p:blipFill>
        <p:spPr>
          <a:xfrm>
            <a:off x="5148064" y="2492896"/>
            <a:ext cx="3600400" cy="3600400"/>
          </a:xfrm>
        </p:spPr>
      </p:pic>
      <p:pic>
        <p:nvPicPr>
          <p:cNvPr id="5" name="4 Resim" descr="iCAGIOPZX.jpg"/>
          <p:cNvPicPr>
            <a:picLocks noChangeAspect="1"/>
          </p:cNvPicPr>
          <p:nvPr/>
        </p:nvPicPr>
        <p:blipFill>
          <a:blip r:embed="rId3" cstate="print"/>
          <a:stretch>
            <a:fillRect/>
          </a:stretch>
        </p:blipFill>
        <p:spPr>
          <a:xfrm>
            <a:off x="611560" y="2492896"/>
            <a:ext cx="4007346" cy="3816424"/>
          </a:xfrm>
          <a:prstGeom prst="rect">
            <a:avLst/>
          </a:prstGeom>
        </p:spPr>
      </p:pic>
    </p:spTree>
    <p:extLst>
      <p:ext uri="{BB962C8B-B14F-4D97-AF65-F5344CB8AC3E}">
        <p14:creationId xmlns:p14="http://schemas.microsoft.com/office/powerpoint/2010/main" val="10436959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Güler yüzlü olmalı</a:t>
            </a:r>
            <a:endParaRPr lang="tr-TR" dirty="0"/>
          </a:p>
        </p:txBody>
      </p:sp>
      <p:pic>
        <p:nvPicPr>
          <p:cNvPr id="4" name="3 İçerik Yer Tutucusu" descr="i.jpg"/>
          <p:cNvPicPr>
            <a:picLocks noGrp="1" noChangeAspect="1"/>
          </p:cNvPicPr>
          <p:nvPr>
            <p:ph idx="1"/>
          </p:nvPr>
        </p:nvPicPr>
        <p:blipFill>
          <a:blip r:embed="rId2" cstate="print"/>
          <a:stretch>
            <a:fillRect/>
          </a:stretch>
        </p:blipFill>
        <p:spPr>
          <a:xfrm>
            <a:off x="971600" y="1484784"/>
            <a:ext cx="7776864" cy="4896544"/>
          </a:xfrm>
        </p:spPr>
      </p:pic>
    </p:spTree>
    <p:extLst>
      <p:ext uri="{BB962C8B-B14F-4D97-AF65-F5344CB8AC3E}">
        <p14:creationId xmlns:p14="http://schemas.microsoft.com/office/powerpoint/2010/main" val="3500254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İnsan ilişkilerine özen göstermeli,</a:t>
            </a:r>
            <a:endParaRPr lang="tr-TR" dirty="0"/>
          </a:p>
        </p:txBody>
      </p:sp>
      <p:pic>
        <p:nvPicPr>
          <p:cNvPr id="4" name="3 İçerik Yer Tutucusu" descr="iCAFWPGST.jpg"/>
          <p:cNvPicPr>
            <a:picLocks noGrp="1" noChangeAspect="1"/>
          </p:cNvPicPr>
          <p:nvPr>
            <p:ph idx="1"/>
          </p:nvPr>
        </p:nvPicPr>
        <p:blipFill>
          <a:blip r:embed="rId2" cstate="print"/>
          <a:stretch>
            <a:fillRect/>
          </a:stretch>
        </p:blipFill>
        <p:spPr>
          <a:xfrm>
            <a:off x="1331640" y="2132856"/>
            <a:ext cx="5976664" cy="4104456"/>
          </a:xfrm>
        </p:spPr>
      </p:pic>
    </p:spTree>
    <p:extLst>
      <p:ext uri="{BB962C8B-B14F-4D97-AF65-F5344CB8AC3E}">
        <p14:creationId xmlns:p14="http://schemas.microsoft.com/office/powerpoint/2010/main" val="33190580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   İş disiplinine sahip olmalı,</a:t>
            </a:r>
            <a:br>
              <a:rPr lang="tr-TR" dirty="0" smtClean="0"/>
            </a:br>
            <a:r>
              <a:rPr lang="tr-TR" dirty="0" smtClean="0"/>
              <a:t>􀂾 İş güvenliğine dikkat etmeli</a:t>
            </a:r>
            <a:endParaRPr lang="tr-TR" dirty="0"/>
          </a:p>
        </p:txBody>
      </p:sp>
      <p:pic>
        <p:nvPicPr>
          <p:cNvPr id="6" name="Resim 5" descr="C:\Users\Acer\Desktop\foto\DSC_00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402" y="1790700"/>
            <a:ext cx="8352928" cy="4662636"/>
          </a:xfrm>
          <a:prstGeom prst="rect">
            <a:avLst/>
          </a:prstGeom>
          <a:noFill/>
          <a:ln>
            <a:noFill/>
          </a:ln>
        </p:spPr>
      </p:pic>
    </p:spTree>
    <p:extLst>
      <p:ext uri="{BB962C8B-B14F-4D97-AF65-F5344CB8AC3E}">
        <p14:creationId xmlns:p14="http://schemas.microsoft.com/office/powerpoint/2010/main" val="6537763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İş yerine ait araç ve gereç kullanımına özen göstermeli</a:t>
            </a:r>
            <a:endParaRPr lang="tr-TR" dirty="0"/>
          </a:p>
        </p:txBody>
      </p:sp>
      <p:pic>
        <p:nvPicPr>
          <p:cNvPr id="4" name="3 İçerik Yer Tutucusu" descr="85921_7.jpg"/>
          <p:cNvPicPr>
            <a:picLocks noGrp="1" noChangeAspect="1"/>
          </p:cNvPicPr>
          <p:nvPr>
            <p:ph idx="1"/>
          </p:nvPr>
        </p:nvPicPr>
        <p:blipFill>
          <a:blip r:embed="rId2" cstate="print"/>
          <a:stretch>
            <a:fillRect/>
          </a:stretch>
        </p:blipFill>
        <p:spPr>
          <a:xfrm>
            <a:off x="899592" y="1600200"/>
            <a:ext cx="7632848" cy="4781128"/>
          </a:xfrm>
        </p:spPr>
      </p:pic>
    </p:spTree>
    <p:extLst>
      <p:ext uri="{BB962C8B-B14F-4D97-AF65-F5344CB8AC3E}">
        <p14:creationId xmlns:p14="http://schemas.microsoft.com/office/powerpoint/2010/main" val="22661146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 name="3 İçerik Yer Tutucusu" descr="29130332_113819245125.jpg"/>
          <p:cNvPicPr>
            <a:picLocks noChangeAspect="1"/>
          </p:cNvPicPr>
          <p:nvPr/>
        </p:nvPicPr>
        <p:blipFill>
          <a:blip r:embed="rId2" cstate="print"/>
          <a:stretch>
            <a:fillRect/>
          </a:stretch>
        </p:blipFill>
        <p:spPr>
          <a:xfrm>
            <a:off x="971600" y="1700808"/>
            <a:ext cx="7560840" cy="4752528"/>
          </a:xfrm>
          <a:prstGeom prst="rect">
            <a:avLst/>
          </a:prstGeom>
        </p:spPr>
      </p:pic>
    </p:spTree>
    <p:extLst>
      <p:ext uri="{BB962C8B-B14F-4D97-AF65-F5344CB8AC3E}">
        <p14:creationId xmlns:p14="http://schemas.microsoft.com/office/powerpoint/2010/main" val="2586670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tr-TR" dirty="0" smtClean="0"/>
              <a:t> </a:t>
            </a:r>
            <a:r>
              <a:rPr lang="tr-TR" dirty="0">
                <a:solidFill>
                  <a:srgbClr val="7030A0"/>
                </a:solidFill>
              </a:rPr>
              <a:t>YAŞLI BAKIMI </a:t>
            </a:r>
            <a:r>
              <a:rPr lang="tr-TR" dirty="0" smtClean="0">
                <a:solidFill>
                  <a:srgbClr val="7030A0"/>
                </a:solidFill>
              </a:rPr>
              <a:t>: </a:t>
            </a:r>
            <a:r>
              <a:rPr lang="tr-TR" dirty="0"/>
              <a:t>Yaşlı bakımı elemanının sahip olması gereken iletişim,  temel sağlık, vücut mekaniği ve yaşlının bakımı ile ilgili </a:t>
            </a:r>
            <a:r>
              <a:rPr lang="tr-TR" dirty="0" smtClean="0"/>
              <a:t>beceri kazandırmaya </a:t>
            </a:r>
            <a:r>
              <a:rPr lang="tr-TR" dirty="0"/>
              <a:t>yönelik eğitim ve öğretim verilen daldır</a:t>
            </a:r>
            <a:r>
              <a:rPr lang="tr-TR" dirty="0" smtClean="0"/>
              <a:t>.</a:t>
            </a:r>
          </a:p>
          <a:p>
            <a:r>
              <a:rPr lang="tr-TR" dirty="0" smtClean="0"/>
              <a:t> </a:t>
            </a:r>
            <a:r>
              <a:rPr lang="tr-TR" dirty="0">
                <a:solidFill>
                  <a:srgbClr val="7030A0"/>
                </a:solidFill>
              </a:rPr>
              <a:t>Amacı: </a:t>
            </a:r>
            <a:r>
              <a:rPr lang="tr-TR" dirty="0"/>
              <a:t>Yaşlı  bakımı mesleğinin </a:t>
            </a:r>
            <a:r>
              <a:rPr lang="tr-TR" dirty="0" smtClean="0"/>
              <a:t> becerisine sahip meslek </a:t>
            </a:r>
            <a:r>
              <a:rPr lang="tr-TR" dirty="0"/>
              <a:t>elemanları </a:t>
            </a:r>
            <a:r>
              <a:rPr lang="tr-TR" dirty="0" err="1" smtClean="0"/>
              <a:t>yetiştirmekdir</a:t>
            </a:r>
            <a:r>
              <a:rPr lang="tr-TR" dirty="0" smtClean="0"/>
              <a:t>.</a:t>
            </a:r>
            <a:endParaRPr lang="tr-TR" dirty="0"/>
          </a:p>
        </p:txBody>
      </p:sp>
    </p:spTree>
    <p:extLst>
      <p:ext uri="{BB962C8B-B14F-4D97-AF65-F5344CB8AC3E}">
        <p14:creationId xmlns:p14="http://schemas.microsoft.com/office/powerpoint/2010/main" val="18469070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Samimi ve içten olmalı</a:t>
            </a:r>
            <a:endParaRPr lang="tr-TR" dirty="0"/>
          </a:p>
        </p:txBody>
      </p:sp>
      <p:pic>
        <p:nvPicPr>
          <p:cNvPr id="4" name="3 İçerik Yer Tutucusu" descr="news-20110116-08341272-3358010041.jpg"/>
          <p:cNvPicPr>
            <a:picLocks noGrp="1" noChangeAspect="1"/>
          </p:cNvPicPr>
          <p:nvPr>
            <p:ph idx="1"/>
          </p:nvPr>
        </p:nvPicPr>
        <p:blipFill>
          <a:blip r:embed="rId2" cstate="print"/>
          <a:stretch>
            <a:fillRect/>
          </a:stretch>
        </p:blipFill>
        <p:spPr>
          <a:xfrm>
            <a:off x="899592" y="1484785"/>
            <a:ext cx="6984776" cy="4608512"/>
          </a:xfrm>
        </p:spPr>
      </p:pic>
    </p:spTree>
    <p:extLst>
      <p:ext uri="{BB962C8B-B14F-4D97-AF65-F5344CB8AC3E}">
        <p14:creationId xmlns:p14="http://schemas.microsoft.com/office/powerpoint/2010/main" val="41790664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Yaşlı, hasta ya da engelliye ‘’sen ‘’ diye hitap etmemeli</a:t>
            </a:r>
            <a:endParaRPr lang="tr-TR" dirty="0"/>
          </a:p>
        </p:txBody>
      </p:sp>
      <p:pic>
        <p:nvPicPr>
          <p:cNvPr id="4" name="3 İçerik Yer Tutucusu" descr="acib1.jpg"/>
          <p:cNvPicPr>
            <a:picLocks noGrp="1" noChangeAspect="1"/>
          </p:cNvPicPr>
          <p:nvPr>
            <p:ph idx="1"/>
          </p:nvPr>
        </p:nvPicPr>
        <p:blipFill>
          <a:blip r:embed="rId2" cstate="print"/>
          <a:stretch>
            <a:fillRect/>
          </a:stretch>
        </p:blipFill>
        <p:spPr>
          <a:xfrm>
            <a:off x="1310496" y="1600200"/>
            <a:ext cx="6523007" cy="4525963"/>
          </a:xfrm>
        </p:spPr>
      </p:pic>
    </p:spTree>
    <p:extLst>
      <p:ext uri="{BB962C8B-B14F-4D97-AF65-F5344CB8AC3E}">
        <p14:creationId xmlns:p14="http://schemas.microsoft.com/office/powerpoint/2010/main" val="18831591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Temiz ve düzenli olmalı,</a:t>
            </a:r>
            <a:endParaRPr lang="tr-TR" dirty="0"/>
          </a:p>
        </p:txBody>
      </p:sp>
      <p:pic>
        <p:nvPicPr>
          <p:cNvPr id="4" name="3 İçerik Yer Tutucusu" descr="iCAQ0VUAA.jpg"/>
          <p:cNvPicPr>
            <a:picLocks noGrp="1" noChangeAspect="1"/>
          </p:cNvPicPr>
          <p:nvPr>
            <p:ph idx="1"/>
          </p:nvPr>
        </p:nvPicPr>
        <p:blipFill>
          <a:blip r:embed="rId2" cstate="print"/>
          <a:stretch>
            <a:fillRect/>
          </a:stretch>
        </p:blipFill>
        <p:spPr>
          <a:xfrm>
            <a:off x="1331640" y="1628800"/>
            <a:ext cx="6552728" cy="4618062"/>
          </a:xfrm>
        </p:spPr>
      </p:pic>
    </p:spTree>
    <p:extLst>
      <p:ext uri="{BB962C8B-B14F-4D97-AF65-F5344CB8AC3E}">
        <p14:creationId xmlns:p14="http://schemas.microsoft.com/office/powerpoint/2010/main" val="10240740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Irk, din, dil, cinsiyet ayırımı göstermeden her türlü bakımı yapmalı</a:t>
            </a:r>
            <a:endParaRPr lang="tr-TR" dirty="0"/>
          </a:p>
        </p:txBody>
      </p:sp>
      <p:pic>
        <p:nvPicPr>
          <p:cNvPr id="4" name="3 İçerik Yer Tutucusu" descr="iCAE6DFM0.jpg"/>
          <p:cNvPicPr>
            <a:picLocks noGrp="1" noChangeAspect="1"/>
          </p:cNvPicPr>
          <p:nvPr>
            <p:ph idx="1"/>
          </p:nvPr>
        </p:nvPicPr>
        <p:blipFill>
          <a:blip r:embed="rId2" cstate="print"/>
          <a:stretch>
            <a:fillRect/>
          </a:stretch>
        </p:blipFill>
        <p:spPr>
          <a:xfrm>
            <a:off x="1187624" y="1700808"/>
            <a:ext cx="6768752" cy="4143102"/>
          </a:xfrm>
        </p:spPr>
      </p:pic>
    </p:spTree>
    <p:extLst>
      <p:ext uri="{BB962C8B-B14F-4D97-AF65-F5344CB8AC3E}">
        <p14:creationId xmlns:p14="http://schemas.microsoft.com/office/powerpoint/2010/main" val="35831697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İş ve özel hayatı birbirine karıştırmamalı</a:t>
            </a:r>
            <a:endParaRPr lang="tr-TR" dirty="0"/>
          </a:p>
        </p:txBody>
      </p:sp>
      <p:pic>
        <p:nvPicPr>
          <p:cNvPr id="4" name="3 İçerik Yer Tutucusu" descr="iCAATUEVY.jpg"/>
          <p:cNvPicPr>
            <a:picLocks noGrp="1" noChangeAspect="1"/>
          </p:cNvPicPr>
          <p:nvPr>
            <p:ph idx="1"/>
          </p:nvPr>
        </p:nvPicPr>
        <p:blipFill>
          <a:blip r:embed="rId2" cstate="print"/>
          <a:stretch>
            <a:fillRect/>
          </a:stretch>
        </p:blipFill>
        <p:spPr>
          <a:xfrm>
            <a:off x="971600" y="2276872"/>
            <a:ext cx="7128792" cy="3927078"/>
          </a:xfrm>
        </p:spPr>
      </p:pic>
    </p:spTree>
    <p:extLst>
      <p:ext uri="{BB962C8B-B14F-4D97-AF65-F5344CB8AC3E}">
        <p14:creationId xmlns:p14="http://schemas.microsoft.com/office/powerpoint/2010/main" val="31856180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Ekip çalışması yeteneğine sahip olmalı</a:t>
            </a:r>
            <a:endParaRPr lang="tr-TR" dirty="0"/>
          </a:p>
        </p:txBody>
      </p:sp>
      <p:pic>
        <p:nvPicPr>
          <p:cNvPr id="4" name="3 İçerik Yer Tutucusu" descr="iCA0X5KS4.jpg"/>
          <p:cNvPicPr>
            <a:picLocks noGrp="1" noChangeAspect="1"/>
          </p:cNvPicPr>
          <p:nvPr>
            <p:ph idx="1"/>
          </p:nvPr>
        </p:nvPicPr>
        <p:blipFill>
          <a:blip r:embed="rId2" cstate="print"/>
          <a:stretch>
            <a:fillRect/>
          </a:stretch>
        </p:blipFill>
        <p:spPr>
          <a:xfrm>
            <a:off x="1115616" y="1628800"/>
            <a:ext cx="6840760" cy="4464496"/>
          </a:xfrm>
        </p:spPr>
      </p:pic>
    </p:spTree>
    <p:extLst>
      <p:ext uri="{BB962C8B-B14F-4D97-AF65-F5344CB8AC3E}">
        <p14:creationId xmlns:p14="http://schemas.microsoft.com/office/powerpoint/2010/main" val="20053673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Çalışma kıyafeti giymek</a:t>
            </a:r>
            <a:br>
              <a:rPr lang="tr-TR" dirty="0" smtClean="0"/>
            </a:br>
            <a:r>
              <a:rPr lang="tr-TR" dirty="0" smtClean="0"/>
              <a:t>Saat ve alyans dışında takı takmamak.</a:t>
            </a:r>
            <a:endParaRPr lang="tr-TR" dirty="0"/>
          </a:p>
        </p:txBody>
      </p:sp>
      <p:pic>
        <p:nvPicPr>
          <p:cNvPr id="4" name="3 İçerik Yer Tutucusu" descr="IFT%20~1.JPG"/>
          <p:cNvPicPr>
            <a:picLocks noGrp="1" noChangeAspect="1"/>
          </p:cNvPicPr>
          <p:nvPr>
            <p:ph idx="1"/>
          </p:nvPr>
        </p:nvPicPr>
        <p:blipFill>
          <a:blip r:embed="rId2" cstate="print"/>
          <a:stretch>
            <a:fillRect/>
          </a:stretch>
        </p:blipFill>
        <p:spPr>
          <a:xfrm>
            <a:off x="1259632" y="1628800"/>
            <a:ext cx="6840760" cy="4525963"/>
          </a:xfrm>
        </p:spPr>
      </p:pic>
    </p:spTree>
    <p:extLst>
      <p:ext uri="{BB962C8B-B14F-4D97-AF65-F5344CB8AC3E}">
        <p14:creationId xmlns:p14="http://schemas.microsoft.com/office/powerpoint/2010/main" val="9560998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cer\Desktop\sorumluk\NURCAN\Yeni klasör (2)\6\Yeni klasör (2)\DSC_23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8784976" cy="61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093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t>ÇALIŞMA ORTAMI VE KOŞULLARI</a:t>
            </a:r>
            <a:endParaRPr lang="tr-TR" dirty="0"/>
          </a:p>
        </p:txBody>
      </p:sp>
      <p:sp>
        <p:nvSpPr>
          <p:cNvPr id="3" name="2 İçerik Yer Tutucusu"/>
          <p:cNvSpPr>
            <a:spLocks noGrp="1"/>
          </p:cNvSpPr>
          <p:nvPr>
            <p:ph idx="1"/>
          </p:nvPr>
        </p:nvSpPr>
        <p:spPr/>
        <p:txBody>
          <a:bodyPr>
            <a:normAutofit lnSpcReduction="10000"/>
          </a:bodyPr>
          <a:lstStyle/>
          <a:p>
            <a:endParaRPr lang="tr-TR" b="1" dirty="0" smtClean="0"/>
          </a:p>
          <a:p>
            <a:pPr>
              <a:buNone/>
            </a:pPr>
            <a:r>
              <a:rPr lang="tr-TR" dirty="0" smtClean="0"/>
              <a:t>     Huzurevleri,</a:t>
            </a:r>
            <a:br>
              <a:rPr lang="tr-TR" dirty="0" smtClean="0"/>
            </a:br>
            <a:r>
              <a:rPr lang="tr-TR" dirty="0" smtClean="0"/>
              <a:t> Bakım ve rehabilitasyon merkezleri,</a:t>
            </a:r>
            <a:br>
              <a:rPr lang="tr-TR" dirty="0" smtClean="0"/>
            </a:br>
            <a:r>
              <a:rPr lang="tr-TR" dirty="0" smtClean="0"/>
              <a:t> Evde bakım,</a:t>
            </a:r>
            <a:br>
              <a:rPr lang="tr-TR" dirty="0" smtClean="0"/>
            </a:br>
            <a:r>
              <a:rPr lang="tr-TR" dirty="0" smtClean="0"/>
              <a:t> Yaşlı dinlenme evleri,</a:t>
            </a:r>
            <a:br>
              <a:rPr lang="tr-TR" dirty="0" smtClean="0"/>
            </a:br>
            <a:r>
              <a:rPr lang="tr-TR" dirty="0" smtClean="0"/>
              <a:t> Hastaneler,</a:t>
            </a:r>
          </a:p>
          <a:p>
            <a:pPr>
              <a:buNone/>
            </a:pPr>
            <a:r>
              <a:rPr lang="tr-TR" dirty="0" smtClean="0"/>
              <a:t>     Sosyal hizmet veren kuruluşlar</a:t>
            </a:r>
            <a:br>
              <a:rPr lang="tr-TR" dirty="0" smtClean="0"/>
            </a:br>
            <a:r>
              <a:rPr lang="tr-TR" dirty="0" smtClean="0"/>
              <a:t> </a:t>
            </a:r>
            <a:r>
              <a:rPr lang="tr-TR" dirty="0" err="1" smtClean="0"/>
              <a:t>Geronto</a:t>
            </a:r>
            <a:r>
              <a:rPr lang="tr-TR" dirty="0" smtClean="0"/>
              <a:t>-psikiyatri klinikleridir</a:t>
            </a:r>
            <a:endParaRPr lang="tr-TR" b="1" dirty="0" smtClean="0"/>
          </a:p>
          <a:p>
            <a:pPr>
              <a:buNone/>
            </a:pPr>
            <a:r>
              <a:rPr lang="tr-TR" b="1" dirty="0" smtClean="0"/>
              <a:t>      </a:t>
            </a:r>
            <a:endParaRPr lang="tr-TR" dirty="0"/>
          </a:p>
        </p:txBody>
      </p:sp>
    </p:spTree>
    <p:extLst>
      <p:ext uri="{BB962C8B-B14F-4D97-AF65-F5344CB8AC3E}">
        <p14:creationId xmlns:p14="http://schemas.microsoft.com/office/powerpoint/2010/main" val="40408176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2" name="Picture 2" descr="C:\Users\Acer\Desktop\sorumluk\huzur\100_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63" y="365125"/>
            <a:ext cx="8169275" cy="612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62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er\Desktop\sorumluk\huzur\100_61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04664"/>
            <a:ext cx="8288989" cy="608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88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t>İŞ BULMA İMKÂNLARI</a:t>
            </a:r>
            <a:endParaRPr lang="tr-TR" dirty="0"/>
          </a:p>
        </p:txBody>
      </p:sp>
      <p:sp>
        <p:nvSpPr>
          <p:cNvPr id="3" name="2 İçerik Yer Tutucusu"/>
          <p:cNvSpPr>
            <a:spLocks noGrp="1"/>
          </p:cNvSpPr>
          <p:nvPr>
            <p:ph idx="1"/>
          </p:nvPr>
        </p:nvSpPr>
        <p:spPr/>
        <p:txBody>
          <a:bodyPr/>
          <a:lstStyle/>
          <a:p>
            <a:pPr>
              <a:buNone/>
            </a:pPr>
            <a:r>
              <a:rPr lang="tr-TR" dirty="0" smtClean="0"/>
              <a:t>                Kamu ve özel sektöre ait</a:t>
            </a:r>
          </a:p>
          <a:p>
            <a:pPr>
              <a:buNone/>
            </a:pPr>
            <a:r>
              <a:rPr lang="tr-TR" dirty="0" smtClean="0"/>
              <a:t>    Huzurevleri, bakımevleri, yaşlı dinlenme evleri, hastaneler, polikliniklerde istihdam imkanları bulunmaktadır.</a:t>
            </a:r>
            <a:br>
              <a:rPr lang="tr-TR" dirty="0" smtClean="0"/>
            </a:br>
            <a:r>
              <a:rPr lang="tr-TR" dirty="0" smtClean="0"/>
              <a:t>Ayrıca, yaşlı, hasta ve engellilerin evlerde bakımı giderek yaygınlaşmaktadır. Bu nedenle</a:t>
            </a:r>
            <a:br>
              <a:rPr lang="tr-TR" dirty="0" smtClean="0"/>
            </a:br>
            <a:r>
              <a:rPr lang="tr-TR" dirty="0" smtClean="0"/>
              <a:t>evlerde bakım hizmetlerinde de çalışabilirler.</a:t>
            </a:r>
            <a:endParaRPr lang="tr-TR" dirty="0"/>
          </a:p>
        </p:txBody>
      </p:sp>
    </p:spTree>
    <p:extLst>
      <p:ext uri="{BB962C8B-B14F-4D97-AF65-F5344CB8AC3E}">
        <p14:creationId xmlns:p14="http://schemas.microsoft.com/office/powerpoint/2010/main" val="33814078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t>EĞİTİM VE KARİYER İMKÂNLARI</a:t>
            </a:r>
            <a:endParaRPr lang="tr-TR" dirty="0"/>
          </a:p>
        </p:txBody>
      </p:sp>
      <p:sp>
        <p:nvSpPr>
          <p:cNvPr id="3" name="2 İçerik Yer Tutucusu"/>
          <p:cNvSpPr>
            <a:spLocks noGrp="1"/>
          </p:cNvSpPr>
          <p:nvPr>
            <p:ph idx="1"/>
          </p:nvPr>
        </p:nvSpPr>
        <p:spPr/>
        <p:txBody>
          <a:bodyPr/>
          <a:lstStyle/>
          <a:p>
            <a:pPr>
              <a:buNone/>
            </a:pPr>
            <a:r>
              <a:rPr lang="tr-TR" dirty="0" smtClean="0"/>
              <a:t>    Yüksek öğrenime geçiş sınavını(YGS) başaranlar lisans programlarına yada ek puanla birlikte ön lisans </a:t>
            </a:r>
            <a:r>
              <a:rPr lang="tr-TR" dirty="0" err="1" smtClean="0"/>
              <a:t>proğramlarına</a:t>
            </a:r>
            <a:r>
              <a:rPr lang="tr-TR" dirty="0" smtClean="0"/>
              <a:t> devam</a:t>
            </a:r>
            <a:br>
              <a:rPr lang="tr-TR" dirty="0" smtClean="0"/>
            </a:br>
            <a:r>
              <a:rPr lang="tr-TR" dirty="0" smtClean="0"/>
              <a:t>edebilirler. </a:t>
            </a:r>
          </a:p>
          <a:p>
            <a:pPr>
              <a:buNone/>
            </a:pPr>
            <a:r>
              <a:rPr lang="tr-TR" dirty="0" smtClean="0"/>
              <a:t/>
            </a:r>
            <a:br>
              <a:rPr lang="tr-TR" dirty="0" smtClean="0"/>
            </a:br>
            <a:r>
              <a:rPr lang="tr-TR" dirty="0" smtClean="0"/>
              <a:t>Meslek yüksek okulunu bitirenler, dikey geçiş sınavı(DGS) ile lisans programlarına geçebilirler.</a:t>
            </a:r>
            <a:endParaRPr lang="tr-TR" dirty="0"/>
          </a:p>
        </p:txBody>
      </p:sp>
    </p:spTree>
    <p:extLst>
      <p:ext uri="{BB962C8B-B14F-4D97-AF65-F5344CB8AC3E}">
        <p14:creationId xmlns:p14="http://schemas.microsoft.com/office/powerpoint/2010/main" val="36997565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t>HASTA VE YAŞLI HİZMETLERİ BÖLÜMÜ </a:t>
            </a:r>
            <a:br>
              <a:rPr lang="tr-TR" b="1" dirty="0" smtClean="0"/>
            </a:br>
            <a:endParaRPr lang="tr-TR" dirty="0"/>
          </a:p>
        </p:txBody>
      </p:sp>
      <p:sp>
        <p:nvSpPr>
          <p:cNvPr id="3" name="2 İçerik Yer Tutucusu"/>
          <p:cNvSpPr>
            <a:spLocks noGrp="1"/>
          </p:cNvSpPr>
          <p:nvPr>
            <p:ph idx="1"/>
          </p:nvPr>
        </p:nvSpPr>
        <p:spPr>
          <a:xfrm>
            <a:off x="428596" y="1643050"/>
            <a:ext cx="8229600" cy="4525963"/>
          </a:xfrm>
        </p:spPr>
        <p:txBody>
          <a:bodyPr/>
          <a:lstStyle/>
          <a:p>
            <a:pPr algn="ctr">
              <a:buNone/>
            </a:pPr>
            <a:r>
              <a:rPr lang="tr-TR" b="1" dirty="0" smtClean="0"/>
              <a:t>Ek Puanla Girilebileceği </a:t>
            </a:r>
            <a:r>
              <a:rPr lang="tr-TR" b="1" dirty="0" err="1" smtClean="0"/>
              <a:t>önlisans</a:t>
            </a:r>
            <a:r>
              <a:rPr lang="tr-TR" b="1" dirty="0" smtClean="0"/>
              <a:t> programları</a:t>
            </a:r>
          </a:p>
          <a:p>
            <a:pPr algn="ctr">
              <a:buNone/>
            </a:pPr>
            <a:r>
              <a:rPr lang="tr-TR" b="1" dirty="0" smtClean="0"/>
              <a:t>    (2 Yıllık Bölümler)</a:t>
            </a:r>
            <a:endParaRPr lang="tr-TR" dirty="0"/>
          </a:p>
        </p:txBody>
      </p:sp>
    </p:spTree>
    <p:extLst>
      <p:ext uri="{BB962C8B-B14F-4D97-AF65-F5344CB8AC3E}">
        <p14:creationId xmlns:p14="http://schemas.microsoft.com/office/powerpoint/2010/main" val="14132259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457200" y="285729"/>
            <a:ext cx="8472518" cy="785818"/>
          </a:xfrm>
        </p:spPr>
        <p:txBody>
          <a:bodyPr>
            <a:normAutofit/>
          </a:bodyPr>
          <a:lstStyle/>
          <a:p>
            <a:r>
              <a:rPr lang="tr-TR" dirty="0" smtClean="0">
                <a:solidFill>
                  <a:srgbClr val="FF0000"/>
                </a:solidFill>
              </a:rPr>
              <a:t>      ÜNİVERSİTEDE   EKPUAN VERİLECEK ALANLAR </a:t>
            </a:r>
            <a:endParaRPr lang="tr-TR" dirty="0" smtClean="0"/>
          </a:p>
        </p:txBody>
      </p:sp>
      <p:sp>
        <p:nvSpPr>
          <p:cNvPr id="4" name="3 İçerik Yer Tutucusu"/>
          <p:cNvSpPr>
            <a:spLocks noGrp="1"/>
          </p:cNvSpPr>
          <p:nvPr>
            <p:ph sz="half" idx="2"/>
          </p:nvPr>
        </p:nvSpPr>
        <p:spPr>
          <a:xfrm>
            <a:off x="457200" y="1142984"/>
            <a:ext cx="4040188" cy="4983179"/>
          </a:xfrm>
        </p:spPr>
        <p:txBody>
          <a:bodyPr/>
          <a:lstStyle/>
          <a:p>
            <a:pPr lvl="0"/>
            <a:r>
              <a:rPr lang="tr-TR" dirty="0" smtClean="0">
                <a:solidFill>
                  <a:srgbClr val="FF0000"/>
                </a:solidFill>
              </a:rPr>
              <a:t>Ameliyat Hizmetleri</a:t>
            </a:r>
          </a:p>
          <a:p>
            <a:pPr lvl="0"/>
            <a:r>
              <a:rPr lang="tr-TR" dirty="0" smtClean="0">
                <a:solidFill>
                  <a:srgbClr val="FF0000"/>
                </a:solidFill>
              </a:rPr>
              <a:t>Diyaliz</a:t>
            </a:r>
          </a:p>
          <a:p>
            <a:pPr lvl="0"/>
            <a:r>
              <a:rPr lang="tr-TR" dirty="0" err="1" smtClean="0">
                <a:solidFill>
                  <a:srgbClr val="FF0000"/>
                </a:solidFill>
              </a:rPr>
              <a:t>Elektronörofizyoloji</a:t>
            </a:r>
            <a:r>
              <a:rPr lang="tr-TR" dirty="0" smtClean="0"/>
              <a:t>                              </a:t>
            </a:r>
            <a:r>
              <a:rPr lang="tr-TR" b="1" dirty="0" smtClean="0"/>
              <a:t>            </a:t>
            </a:r>
            <a:endParaRPr lang="tr-TR" dirty="0" smtClean="0"/>
          </a:p>
          <a:p>
            <a:pPr lvl="0"/>
            <a:r>
              <a:rPr lang="tr-TR" dirty="0" smtClean="0">
                <a:solidFill>
                  <a:srgbClr val="FF0000"/>
                </a:solidFill>
              </a:rPr>
              <a:t>Fizyoterapi</a:t>
            </a:r>
          </a:p>
          <a:p>
            <a:pPr lvl="0"/>
            <a:r>
              <a:rPr lang="tr-TR" dirty="0" smtClean="0">
                <a:solidFill>
                  <a:srgbClr val="FF0000"/>
                </a:solidFill>
              </a:rPr>
              <a:t>Acil Tıp Teknisyeni(122)</a:t>
            </a:r>
          </a:p>
          <a:p>
            <a:pPr lvl="0"/>
            <a:r>
              <a:rPr lang="tr-TR" dirty="0" smtClean="0">
                <a:solidFill>
                  <a:srgbClr val="FF0000"/>
                </a:solidFill>
              </a:rPr>
              <a:t>Yaşlı Bakımı</a:t>
            </a:r>
          </a:p>
          <a:p>
            <a:pPr lvl="0"/>
            <a:r>
              <a:rPr lang="tr-TR" dirty="0" smtClean="0"/>
              <a:t>Sosyal hizmetler</a:t>
            </a:r>
          </a:p>
        </p:txBody>
      </p:sp>
      <p:sp>
        <p:nvSpPr>
          <p:cNvPr id="6" name="5 İçerik Yer Tutucusu"/>
          <p:cNvSpPr>
            <a:spLocks noGrp="1"/>
          </p:cNvSpPr>
          <p:nvPr>
            <p:ph sz="quarter" idx="4"/>
          </p:nvPr>
        </p:nvSpPr>
        <p:spPr>
          <a:xfrm>
            <a:off x="4645025" y="1142984"/>
            <a:ext cx="4041775" cy="4983179"/>
          </a:xfrm>
        </p:spPr>
        <p:txBody>
          <a:bodyPr/>
          <a:lstStyle/>
          <a:p>
            <a:pPr lvl="0"/>
            <a:r>
              <a:rPr lang="tr-TR" dirty="0" smtClean="0"/>
              <a:t>İş ve Uğraşı Terapisi</a:t>
            </a:r>
          </a:p>
          <a:p>
            <a:pPr lvl="0"/>
            <a:r>
              <a:rPr lang="tr-TR" dirty="0" smtClean="0"/>
              <a:t>Sağlık Kurumları İşletmeciliği</a:t>
            </a:r>
          </a:p>
          <a:p>
            <a:pPr lvl="0"/>
            <a:r>
              <a:rPr lang="tr-TR" dirty="0" smtClean="0"/>
              <a:t>Sağlık turizmi  işletmeciliği</a:t>
            </a:r>
          </a:p>
          <a:p>
            <a:pPr lvl="0"/>
            <a:r>
              <a:rPr lang="tr-TR" dirty="0" smtClean="0">
                <a:solidFill>
                  <a:srgbClr val="FF0000"/>
                </a:solidFill>
              </a:rPr>
              <a:t>Engelli Bakımı ve Rehabilitasyon</a:t>
            </a:r>
          </a:p>
          <a:p>
            <a:pPr lvl="0"/>
            <a:r>
              <a:rPr lang="tr-TR" dirty="0" smtClean="0">
                <a:solidFill>
                  <a:srgbClr val="FF0000"/>
                </a:solidFill>
              </a:rPr>
              <a:t>Evde hasta bakımı</a:t>
            </a:r>
          </a:p>
          <a:p>
            <a:endParaRPr lang="tr-TR" dirty="0"/>
          </a:p>
        </p:txBody>
      </p:sp>
    </p:spTree>
    <p:extLst>
      <p:ext uri="{BB962C8B-B14F-4D97-AF65-F5344CB8AC3E}">
        <p14:creationId xmlns:p14="http://schemas.microsoft.com/office/powerpoint/2010/main" val="3497075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Lisans </a:t>
            </a:r>
            <a:r>
              <a:rPr lang="tr-TR" dirty="0" err="1" smtClean="0"/>
              <a:t>Proğramları</a:t>
            </a:r>
            <a:r>
              <a:rPr lang="tr-TR" dirty="0" smtClean="0"/>
              <a:t> (4 Yıllık Bölümler)</a:t>
            </a:r>
            <a:br>
              <a:rPr lang="tr-TR" dirty="0" smtClean="0"/>
            </a:br>
            <a:endParaRPr lang="tr-TR" dirty="0"/>
          </a:p>
        </p:txBody>
      </p:sp>
      <p:sp>
        <p:nvSpPr>
          <p:cNvPr id="3" name="2 İçerik Yer Tutucusu"/>
          <p:cNvSpPr>
            <a:spLocks noGrp="1"/>
          </p:cNvSpPr>
          <p:nvPr>
            <p:ph idx="1"/>
          </p:nvPr>
        </p:nvSpPr>
        <p:spPr/>
        <p:txBody>
          <a:bodyPr/>
          <a:lstStyle/>
          <a:p>
            <a:r>
              <a:rPr lang="tr-TR" dirty="0" smtClean="0"/>
              <a:t>Ebelik (YO) YGS-2</a:t>
            </a:r>
          </a:p>
          <a:p>
            <a:r>
              <a:rPr lang="tr-TR" dirty="0" err="1" smtClean="0"/>
              <a:t>Ergoterapi</a:t>
            </a:r>
            <a:r>
              <a:rPr lang="tr-TR" dirty="0" smtClean="0"/>
              <a:t> (YO) YGS-2</a:t>
            </a:r>
          </a:p>
          <a:p>
            <a:r>
              <a:rPr lang="tr-TR" dirty="0" smtClean="0"/>
              <a:t>Hemşirelik (YO) YGS-2</a:t>
            </a:r>
          </a:p>
          <a:p>
            <a:r>
              <a:rPr lang="tr-TR" dirty="0" smtClean="0"/>
              <a:t>Hemşirelik ve Sağlık Hizmetleri (YO) YGS-2</a:t>
            </a:r>
            <a:endParaRPr lang="tr-TR" dirty="0"/>
          </a:p>
        </p:txBody>
      </p:sp>
    </p:spTree>
    <p:extLst>
      <p:ext uri="{BB962C8B-B14F-4D97-AF65-F5344CB8AC3E}">
        <p14:creationId xmlns:p14="http://schemas.microsoft.com/office/powerpoint/2010/main" val="16474978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002060"/>
                </a:solidFill>
              </a:rPr>
              <a:t>Ameliyat hizmetleri bölümü</a:t>
            </a:r>
            <a:endParaRPr lang="tr-TR" dirty="0">
              <a:solidFill>
                <a:srgbClr val="002060"/>
              </a:solidFill>
            </a:endParaRPr>
          </a:p>
        </p:txBody>
      </p:sp>
      <p:sp>
        <p:nvSpPr>
          <p:cNvPr id="3" name="2 İçerik Yer Tutucusu"/>
          <p:cNvSpPr>
            <a:spLocks noGrp="1"/>
          </p:cNvSpPr>
          <p:nvPr>
            <p:ph idx="1"/>
          </p:nvPr>
        </p:nvSpPr>
        <p:spPr>
          <a:xfrm>
            <a:off x="539552" y="1214422"/>
            <a:ext cx="8229600" cy="4940341"/>
          </a:xfrm>
        </p:spPr>
        <p:txBody>
          <a:bodyPr>
            <a:normAutofit/>
          </a:bodyPr>
          <a:lstStyle/>
          <a:p>
            <a:r>
              <a:rPr lang="tr-TR" dirty="0" smtClean="0"/>
              <a:t> </a:t>
            </a:r>
            <a:r>
              <a:rPr lang="tr-TR" sz="2000" dirty="0" smtClean="0"/>
              <a:t>Bölümden mezun olanlar ameliyathane hizmetleri teknikeri unvanını alırlar. </a:t>
            </a:r>
          </a:p>
          <a:p>
            <a:pPr>
              <a:buNone/>
            </a:pPr>
            <a:r>
              <a:rPr lang="tr-TR" sz="2000" dirty="0" smtClean="0">
                <a:solidFill>
                  <a:srgbClr val="002060"/>
                </a:solidFill>
              </a:rPr>
              <a:t>    Amacı: A</a:t>
            </a:r>
            <a:r>
              <a:rPr lang="tr-TR" sz="2000" dirty="0" smtClean="0"/>
              <a:t>meliyathanelerde kullanılan her türlü alet ve aracı tanıyacak, onların gerekirse bakım ve onarımlarını üstlenecek, ameliyat sırasında doktorlara yardımcı olabilecek personeller yetiştirmektir .</a:t>
            </a:r>
          </a:p>
          <a:p>
            <a:pPr>
              <a:buNone/>
            </a:pPr>
            <a:r>
              <a:rPr lang="tr-TR" sz="2000" dirty="0" smtClean="0">
                <a:solidFill>
                  <a:srgbClr val="7030A0"/>
                </a:solidFill>
              </a:rPr>
              <a:t>DGS GEÇİŞ SINAVI  (DGS): </a:t>
            </a:r>
            <a:r>
              <a:rPr lang="tr-TR" sz="2000" dirty="0" smtClean="0"/>
              <a:t>Hemşirelik,Acil Yardım ve Afet Yönetimi</a:t>
            </a:r>
          </a:p>
          <a:p>
            <a:endParaRPr lang="tr-TR" sz="2400" dirty="0" smtClean="0"/>
          </a:p>
        </p:txBody>
      </p:sp>
      <p:pic>
        <p:nvPicPr>
          <p:cNvPr id="1026" name="Picture 2"/>
          <p:cNvPicPr>
            <a:picLocks noChangeAspect="1" noChangeArrowheads="1"/>
          </p:cNvPicPr>
          <p:nvPr/>
        </p:nvPicPr>
        <p:blipFill>
          <a:blip r:embed="rId2" cstate="print"/>
          <a:srcRect/>
          <a:stretch>
            <a:fillRect/>
          </a:stretch>
        </p:blipFill>
        <p:spPr bwMode="auto">
          <a:xfrm>
            <a:off x="0" y="3501008"/>
            <a:ext cx="9144000" cy="3168352"/>
          </a:xfrm>
          <a:prstGeom prst="rect">
            <a:avLst/>
          </a:prstGeom>
          <a:noFill/>
          <a:ln w="9525">
            <a:noFill/>
            <a:miter lim="800000"/>
            <a:headEnd/>
            <a:tailEnd/>
          </a:ln>
        </p:spPr>
      </p:pic>
    </p:spTree>
    <p:extLst>
      <p:ext uri="{BB962C8B-B14F-4D97-AF65-F5344CB8AC3E}">
        <p14:creationId xmlns:p14="http://schemas.microsoft.com/office/powerpoint/2010/main" val="25957470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solidFill>
                  <a:srgbClr val="7030A0"/>
                </a:solidFill>
              </a:rPr>
              <a:t>Diyaliz Teknikeri</a:t>
            </a:r>
            <a:endParaRPr lang="tr-TR" dirty="0">
              <a:solidFill>
                <a:srgbClr val="7030A0"/>
              </a:solidFill>
            </a:endParaRPr>
          </a:p>
        </p:txBody>
      </p:sp>
      <p:sp>
        <p:nvSpPr>
          <p:cNvPr id="3" name="2 İçerik Yer Tutucusu"/>
          <p:cNvSpPr>
            <a:spLocks noGrp="1"/>
          </p:cNvSpPr>
          <p:nvPr>
            <p:ph idx="1"/>
          </p:nvPr>
        </p:nvSpPr>
        <p:spPr>
          <a:xfrm>
            <a:off x="457200" y="1285860"/>
            <a:ext cx="8229600" cy="4840303"/>
          </a:xfrm>
        </p:spPr>
        <p:txBody>
          <a:bodyPr>
            <a:normAutofit/>
          </a:bodyPr>
          <a:lstStyle/>
          <a:p>
            <a:r>
              <a:rPr lang="tr-TR" sz="2000" dirty="0" smtClean="0">
                <a:solidFill>
                  <a:srgbClr val="002060"/>
                </a:solidFill>
              </a:rPr>
              <a:t>TANIM : </a:t>
            </a:r>
            <a:r>
              <a:rPr lang="tr-TR" sz="2000" dirty="0" smtClean="0"/>
              <a:t>Böbrek yetmezliği olan hastaya yardımcı olmak üzere çalışan teknik elemana "Diyaliz Teknikeri" denir .</a:t>
            </a:r>
          </a:p>
          <a:p>
            <a:r>
              <a:rPr lang="tr-TR" sz="2000" dirty="0" smtClean="0">
                <a:solidFill>
                  <a:srgbClr val="002060"/>
                </a:solidFill>
              </a:rPr>
              <a:t>GÖREVLER : </a:t>
            </a:r>
            <a:r>
              <a:rPr lang="tr-TR" sz="2000" dirty="0" smtClean="0"/>
              <a:t>Diyaliz teknikeri, doktorların direktifleri doğrultusunda, diyaliz makinesine bağlanması gereken hastalarla ilgilenir, · Hastaların günlük, haftalık, aylık ve yıllık olarak diyaliz makinesine bağlanmasını takip eder. Makinenin bakımını yaparlar kullanıma hazır hale getirilmesini sağlar,  </a:t>
            </a:r>
          </a:p>
          <a:p>
            <a:r>
              <a:rPr lang="tr-TR" sz="2000" dirty="0" smtClean="0">
                <a:solidFill>
                  <a:srgbClr val="7030A0"/>
                </a:solidFill>
              </a:rPr>
              <a:t>DİKEY GEÇİŞ SINAVI (DGS): </a:t>
            </a:r>
            <a:r>
              <a:rPr lang="tr-TR" sz="2000" dirty="0" smtClean="0"/>
              <a:t>Hemşirelik  Bölümü,Hemşirelik ve Sağlık hizmetleri</a:t>
            </a:r>
          </a:p>
          <a:p>
            <a:endParaRPr lang="tr-TR" sz="2400" dirty="0"/>
          </a:p>
        </p:txBody>
      </p:sp>
      <p:pic>
        <p:nvPicPr>
          <p:cNvPr id="2051" name="Picture 3"/>
          <p:cNvPicPr>
            <a:picLocks noChangeAspect="1" noChangeArrowheads="1"/>
          </p:cNvPicPr>
          <p:nvPr/>
        </p:nvPicPr>
        <p:blipFill>
          <a:blip r:embed="rId2" cstate="print"/>
          <a:srcRect/>
          <a:stretch>
            <a:fillRect/>
          </a:stretch>
        </p:blipFill>
        <p:spPr bwMode="auto">
          <a:xfrm>
            <a:off x="251520" y="3929066"/>
            <a:ext cx="8352928" cy="2596278"/>
          </a:xfrm>
          <a:prstGeom prst="rect">
            <a:avLst/>
          </a:prstGeom>
          <a:noFill/>
          <a:ln w="9525">
            <a:noFill/>
            <a:miter lim="800000"/>
            <a:headEnd/>
            <a:tailEnd/>
          </a:ln>
        </p:spPr>
      </p:pic>
    </p:spTree>
    <p:extLst>
      <p:ext uri="{BB962C8B-B14F-4D97-AF65-F5344CB8AC3E}">
        <p14:creationId xmlns:p14="http://schemas.microsoft.com/office/powerpoint/2010/main" val="21486516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7030A0"/>
                </a:solidFill>
              </a:rPr>
              <a:t>İlk ve Acil Yardım Bölümü </a:t>
            </a:r>
            <a:endParaRPr lang="tr-TR" dirty="0">
              <a:solidFill>
                <a:srgbClr val="7030A0"/>
              </a:solidFill>
            </a:endParaRPr>
          </a:p>
        </p:txBody>
      </p:sp>
      <p:sp>
        <p:nvSpPr>
          <p:cNvPr id="3" name="2 İçerik Yer Tutucusu"/>
          <p:cNvSpPr>
            <a:spLocks noGrp="1"/>
          </p:cNvSpPr>
          <p:nvPr>
            <p:ph idx="1"/>
          </p:nvPr>
        </p:nvSpPr>
        <p:spPr>
          <a:xfrm>
            <a:off x="457200" y="1600201"/>
            <a:ext cx="8229600" cy="2476871"/>
          </a:xfrm>
        </p:spPr>
        <p:txBody>
          <a:bodyPr>
            <a:normAutofit lnSpcReduction="10000"/>
          </a:bodyPr>
          <a:lstStyle/>
          <a:p>
            <a:r>
              <a:rPr lang="tr-TR" sz="2400" dirty="0" smtClean="0"/>
              <a:t>Hastanın güvenli bir biçimde ambulansa yerleştirilmesi için gerektiğinde polis veya itfaiyenin yardımını sağlar. Yolda hastaya acil bakım hizmeti vererek, hastayı bir sağlık kuruluşuna teslim eder. Hastanelerin acil servis bölümünde ilk yardım görevi yapar. </a:t>
            </a:r>
          </a:p>
          <a:p>
            <a:r>
              <a:rPr lang="tr-TR" sz="2400" dirty="0" smtClean="0">
                <a:solidFill>
                  <a:srgbClr val="7030A0"/>
                </a:solidFill>
              </a:rPr>
              <a:t>DİKEY GEÇİŞ SINAVI (DGS): </a:t>
            </a:r>
            <a:r>
              <a:rPr lang="tr-TR" sz="2400" dirty="0" smtClean="0"/>
              <a:t>Hemşirelik bölümü ,Acil Yardım ve Afet Yönetimi</a:t>
            </a:r>
          </a:p>
          <a:p>
            <a:endParaRPr lang="tr-TR" dirty="0"/>
          </a:p>
        </p:txBody>
      </p:sp>
      <p:pic>
        <p:nvPicPr>
          <p:cNvPr id="3077" name="Picture 5"/>
          <p:cNvPicPr>
            <a:picLocks noChangeAspect="1" noChangeArrowheads="1"/>
          </p:cNvPicPr>
          <p:nvPr/>
        </p:nvPicPr>
        <p:blipFill>
          <a:blip r:embed="rId2" cstate="print"/>
          <a:srcRect/>
          <a:stretch>
            <a:fillRect/>
          </a:stretch>
        </p:blipFill>
        <p:spPr bwMode="auto">
          <a:xfrm>
            <a:off x="1403648" y="4071942"/>
            <a:ext cx="6336703" cy="2525410"/>
          </a:xfrm>
          <a:prstGeom prst="rect">
            <a:avLst/>
          </a:prstGeom>
          <a:noFill/>
          <a:ln w="9525">
            <a:noFill/>
            <a:miter lim="800000"/>
            <a:headEnd/>
            <a:tailEnd/>
          </a:ln>
        </p:spPr>
      </p:pic>
    </p:spTree>
    <p:extLst>
      <p:ext uri="{BB962C8B-B14F-4D97-AF65-F5344CB8AC3E}">
        <p14:creationId xmlns:p14="http://schemas.microsoft.com/office/powerpoint/2010/main" val="41307289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err="1" smtClean="0">
                <a:solidFill>
                  <a:srgbClr val="7030A0"/>
                </a:solidFill>
              </a:rPr>
              <a:t>Elektronörofizyoloji</a:t>
            </a:r>
            <a:r>
              <a:rPr lang="tr-TR" b="1" dirty="0" smtClean="0">
                <a:solidFill>
                  <a:srgbClr val="7030A0"/>
                </a:solidFill>
              </a:rPr>
              <a:t>  Bölümü:</a:t>
            </a:r>
            <a:endParaRPr lang="tr-TR" dirty="0">
              <a:solidFill>
                <a:srgbClr val="7030A0"/>
              </a:solidFill>
            </a:endParaRPr>
          </a:p>
        </p:txBody>
      </p:sp>
      <p:sp>
        <p:nvSpPr>
          <p:cNvPr id="3" name="2 İçerik Yer Tutucusu"/>
          <p:cNvSpPr>
            <a:spLocks noGrp="1"/>
          </p:cNvSpPr>
          <p:nvPr>
            <p:ph idx="1"/>
          </p:nvPr>
        </p:nvSpPr>
        <p:spPr>
          <a:xfrm>
            <a:off x="457200" y="1357298"/>
            <a:ext cx="8229600" cy="2503751"/>
          </a:xfrm>
        </p:spPr>
        <p:txBody>
          <a:bodyPr>
            <a:normAutofit fontScale="92500" lnSpcReduction="10000"/>
          </a:bodyPr>
          <a:lstStyle/>
          <a:p>
            <a:r>
              <a:rPr lang="tr-TR" sz="2000" dirty="0" smtClean="0"/>
              <a:t>Merkezi sinir sistemi bozukluklarıyla seyreden hastalıkların teşhisinde yararlanılan </a:t>
            </a:r>
            <a:r>
              <a:rPr lang="tr-TR" sz="2000" dirty="0" err="1" smtClean="0"/>
              <a:t>nörofizyolojik</a:t>
            </a:r>
            <a:r>
              <a:rPr lang="tr-TR" sz="2000" dirty="0" smtClean="0"/>
              <a:t> yöntemlerin kullanılmasında uzman hekim denetiminde çalışan kişilerin yetişmesini amaçlar.</a:t>
            </a:r>
          </a:p>
          <a:p>
            <a:r>
              <a:rPr lang="tr-TR" sz="2000" b="1" dirty="0" err="1" smtClean="0">
                <a:solidFill>
                  <a:srgbClr val="0070C0"/>
                </a:solidFill>
              </a:rPr>
              <a:t>Elektronörofizyoloji</a:t>
            </a:r>
            <a:r>
              <a:rPr lang="tr-TR" sz="2000" b="1" dirty="0" smtClean="0">
                <a:solidFill>
                  <a:srgbClr val="0070C0"/>
                </a:solidFill>
              </a:rPr>
              <a:t> Mezunları Ne İş Yapar</a:t>
            </a:r>
            <a:endParaRPr lang="tr-TR" sz="2000" dirty="0" smtClean="0">
              <a:solidFill>
                <a:srgbClr val="0070C0"/>
              </a:solidFill>
            </a:endParaRPr>
          </a:p>
          <a:p>
            <a:r>
              <a:rPr lang="tr-TR" sz="2000" dirty="0" err="1" smtClean="0"/>
              <a:t>Elektroensefalografi</a:t>
            </a:r>
            <a:r>
              <a:rPr lang="tr-TR" sz="2000" dirty="0" smtClean="0"/>
              <a:t> (EEG) çeker,</a:t>
            </a:r>
            <a:br>
              <a:rPr lang="tr-TR" sz="2000" dirty="0" smtClean="0"/>
            </a:br>
            <a:r>
              <a:rPr lang="tr-TR" sz="2000" dirty="0" smtClean="0"/>
              <a:t>Basit sinir aleti çalışmaları (EMG çekimi) yapar,</a:t>
            </a:r>
          </a:p>
          <a:p>
            <a:r>
              <a:rPr lang="tr-TR" sz="2000" dirty="0" smtClean="0">
                <a:solidFill>
                  <a:srgbClr val="7030A0"/>
                </a:solidFill>
              </a:rPr>
              <a:t>DİKEY GEÇİŞ BÖLÜMLERİ(DGS):</a:t>
            </a:r>
            <a:r>
              <a:rPr lang="tr-TR" sz="2000" dirty="0" smtClean="0"/>
              <a:t>Fizyoterapi  ve rehabilitasyon bölümü,</a:t>
            </a:r>
          </a:p>
          <a:p>
            <a:r>
              <a:rPr lang="tr-TR" sz="2000" dirty="0" smtClean="0"/>
              <a:t>Hemşirelik bölümü</a:t>
            </a:r>
          </a:p>
          <a:p>
            <a:endParaRPr lang="tr-TR" dirty="0"/>
          </a:p>
        </p:txBody>
      </p:sp>
      <p:pic>
        <p:nvPicPr>
          <p:cNvPr id="4098" name="Picture 2"/>
          <p:cNvPicPr>
            <a:picLocks noChangeAspect="1" noChangeArrowheads="1"/>
          </p:cNvPicPr>
          <p:nvPr/>
        </p:nvPicPr>
        <p:blipFill>
          <a:blip r:embed="rId2" cstate="print"/>
          <a:srcRect/>
          <a:stretch>
            <a:fillRect/>
          </a:stretch>
        </p:blipFill>
        <p:spPr bwMode="auto">
          <a:xfrm>
            <a:off x="827584" y="3861048"/>
            <a:ext cx="6624736" cy="2448272"/>
          </a:xfrm>
          <a:prstGeom prst="rect">
            <a:avLst/>
          </a:prstGeom>
          <a:noFill/>
          <a:ln w="9525">
            <a:noFill/>
            <a:miter lim="800000"/>
            <a:headEnd/>
            <a:tailEnd/>
          </a:ln>
        </p:spPr>
      </p:pic>
    </p:spTree>
    <p:extLst>
      <p:ext uri="{BB962C8B-B14F-4D97-AF65-F5344CB8AC3E}">
        <p14:creationId xmlns:p14="http://schemas.microsoft.com/office/powerpoint/2010/main" val="9227827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b="1" dirty="0" smtClean="0">
                <a:solidFill>
                  <a:srgbClr val="7030A0"/>
                </a:solidFill>
              </a:rPr>
              <a:t>Engelli Bakımı ve Rehabilitasyon Bölümü</a:t>
            </a:r>
            <a:endParaRPr lang="tr-TR" sz="2800" dirty="0">
              <a:solidFill>
                <a:srgbClr val="7030A0"/>
              </a:solidFill>
            </a:endParaRPr>
          </a:p>
        </p:txBody>
      </p:sp>
      <p:sp>
        <p:nvSpPr>
          <p:cNvPr id="3" name="2 İçerik Yer Tutucusu"/>
          <p:cNvSpPr>
            <a:spLocks noGrp="1"/>
          </p:cNvSpPr>
          <p:nvPr>
            <p:ph idx="1"/>
          </p:nvPr>
        </p:nvSpPr>
        <p:spPr>
          <a:xfrm>
            <a:off x="457200" y="1142984"/>
            <a:ext cx="8229600" cy="2430033"/>
          </a:xfrm>
        </p:spPr>
        <p:txBody>
          <a:bodyPr/>
          <a:lstStyle/>
          <a:p>
            <a:r>
              <a:rPr lang="tr-TR" sz="2000" dirty="0" smtClean="0"/>
              <a:t>Engelli bakıcıları koruyucu bakım, </a:t>
            </a:r>
            <a:r>
              <a:rPr lang="tr-TR" sz="2000" dirty="0" err="1" smtClean="0"/>
              <a:t>rehabilite</a:t>
            </a:r>
            <a:r>
              <a:rPr lang="tr-TR" sz="2000" dirty="0" smtClean="0"/>
              <a:t> etme ve yaşam kalitesini arttırmak amacıyla, engelliye bakım hizmeti verirler. </a:t>
            </a:r>
          </a:p>
          <a:p>
            <a:r>
              <a:rPr lang="tr-TR" sz="2000" dirty="0" smtClean="0">
                <a:solidFill>
                  <a:srgbClr val="7030A0"/>
                </a:solidFill>
              </a:rPr>
              <a:t>DİKEY GEÇİŞ SINAVI (DGS:)</a:t>
            </a:r>
            <a:r>
              <a:rPr lang="tr-TR" sz="2000" dirty="0" smtClean="0"/>
              <a:t>Fizyoterapi rehabilitasyon Bölümü,</a:t>
            </a:r>
          </a:p>
          <a:p>
            <a:r>
              <a:rPr lang="tr-TR" sz="2000" dirty="0" smtClean="0"/>
              <a:t>Hemşirelik bölümü</a:t>
            </a:r>
          </a:p>
          <a:p>
            <a:r>
              <a:rPr lang="tr-TR" sz="2000" dirty="0" smtClean="0"/>
              <a:t>Beslenme </a:t>
            </a:r>
            <a:r>
              <a:rPr lang="tr-TR" sz="2000" dirty="0" err="1" smtClean="0"/>
              <a:t>Diyetik</a:t>
            </a:r>
            <a:r>
              <a:rPr lang="tr-TR" sz="2000" dirty="0" smtClean="0"/>
              <a:t>  Bölümü,</a:t>
            </a:r>
          </a:p>
          <a:p>
            <a:r>
              <a:rPr lang="tr-TR" sz="2000" dirty="0" smtClean="0"/>
              <a:t> Engellilerde Egzersiz ve spor eğitimi  bölümü</a:t>
            </a:r>
          </a:p>
          <a:p>
            <a:endParaRPr lang="tr-TR" sz="2400" dirty="0" smtClean="0"/>
          </a:p>
          <a:p>
            <a:endParaRPr lang="tr-TR" dirty="0"/>
          </a:p>
        </p:txBody>
      </p:sp>
      <p:pic>
        <p:nvPicPr>
          <p:cNvPr id="5124" name="Picture 4"/>
          <p:cNvPicPr>
            <a:picLocks noChangeAspect="1" noChangeArrowheads="1"/>
          </p:cNvPicPr>
          <p:nvPr/>
        </p:nvPicPr>
        <p:blipFill>
          <a:blip r:embed="rId2" cstate="print"/>
          <a:srcRect/>
          <a:stretch>
            <a:fillRect/>
          </a:stretch>
        </p:blipFill>
        <p:spPr bwMode="auto">
          <a:xfrm>
            <a:off x="683568" y="3356992"/>
            <a:ext cx="7344815" cy="2880320"/>
          </a:xfrm>
          <a:prstGeom prst="rect">
            <a:avLst/>
          </a:prstGeom>
          <a:noFill/>
          <a:ln w="9525">
            <a:noFill/>
            <a:miter lim="800000"/>
            <a:headEnd/>
            <a:tailEnd/>
          </a:ln>
        </p:spPr>
      </p:pic>
    </p:spTree>
    <p:extLst>
      <p:ext uri="{BB962C8B-B14F-4D97-AF65-F5344CB8AC3E}">
        <p14:creationId xmlns:p14="http://schemas.microsoft.com/office/powerpoint/2010/main" val="3125678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r>
              <a:rPr lang="tr-TR" dirty="0" smtClean="0">
                <a:solidFill>
                  <a:srgbClr val="7030A0"/>
                </a:solidFill>
              </a:rPr>
              <a:t>HASTA </a:t>
            </a:r>
            <a:r>
              <a:rPr lang="tr-TR" dirty="0">
                <a:solidFill>
                  <a:srgbClr val="7030A0"/>
                </a:solidFill>
              </a:rPr>
              <a:t>BAKIMI </a:t>
            </a:r>
            <a:r>
              <a:rPr lang="tr-TR" dirty="0" smtClean="0">
                <a:solidFill>
                  <a:srgbClr val="7030A0"/>
                </a:solidFill>
              </a:rPr>
              <a:t>: </a:t>
            </a:r>
            <a:r>
              <a:rPr lang="tr-TR" dirty="0"/>
              <a:t>Hasta bakımı elemanının sahip olması gereken iletişim,  temel sağlık ve hasta bakım hizmetleri ile ilgili </a:t>
            </a:r>
            <a:r>
              <a:rPr lang="tr-TR" dirty="0" smtClean="0"/>
              <a:t>beceri kazandırmaya </a:t>
            </a:r>
            <a:r>
              <a:rPr lang="tr-TR" dirty="0"/>
              <a:t>yönelik eğitim ve öğretim verilen daldır</a:t>
            </a:r>
            <a:r>
              <a:rPr lang="tr-TR" dirty="0" smtClean="0"/>
              <a:t>.</a:t>
            </a:r>
          </a:p>
          <a:p>
            <a:r>
              <a:rPr lang="tr-TR" dirty="0" smtClean="0"/>
              <a:t> </a:t>
            </a:r>
            <a:r>
              <a:rPr lang="tr-TR" dirty="0">
                <a:solidFill>
                  <a:srgbClr val="7030A0"/>
                </a:solidFill>
              </a:rPr>
              <a:t>Amacı: </a:t>
            </a:r>
            <a:r>
              <a:rPr lang="tr-TR" dirty="0"/>
              <a:t>Hasta  bakımı mesleğinin </a:t>
            </a:r>
            <a:r>
              <a:rPr lang="tr-TR" dirty="0" smtClean="0"/>
              <a:t>becerisine sahip </a:t>
            </a:r>
            <a:r>
              <a:rPr lang="tr-TR" dirty="0"/>
              <a:t>meslek elemanları </a:t>
            </a:r>
            <a:r>
              <a:rPr lang="tr-TR" dirty="0" err="1" smtClean="0"/>
              <a:t>yetiştirmekdir</a:t>
            </a:r>
            <a:r>
              <a:rPr lang="tr-TR" dirty="0" smtClean="0"/>
              <a:t> .</a:t>
            </a:r>
            <a:endParaRPr lang="tr-TR" dirty="0"/>
          </a:p>
        </p:txBody>
      </p:sp>
    </p:spTree>
    <p:extLst>
      <p:ext uri="{BB962C8B-B14F-4D97-AF65-F5344CB8AC3E}">
        <p14:creationId xmlns:p14="http://schemas.microsoft.com/office/powerpoint/2010/main" val="37473904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7030A0"/>
                </a:solidFill>
              </a:rPr>
              <a:t>Fizyoterapi Bölümü </a:t>
            </a:r>
            <a:endParaRPr lang="tr-TR" dirty="0">
              <a:solidFill>
                <a:srgbClr val="7030A0"/>
              </a:solidFill>
            </a:endParaRPr>
          </a:p>
        </p:txBody>
      </p:sp>
      <p:sp>
        <p:nvSpPr>
          <p:cNvPr id="3" name="2 İçerik Yer Tutucusu"/>
          <p:cNvSpPr>
            <a:spLocks noGrp="1"/>
          </p:cNvSpPr>
          <p:nvPr>
            <p:ph idx="1"/>
          </p:nvPr>
        </p:nvSpPr>
        <p:spPr>
          <a:xfrm>
            <a:off x="457200" y="1600201"/>
            <a:ext cx="8229600" cy="1972816"/>
          </a:xfrm>
        </p:spPr>
        <p:txBody>
          <a:bodyPr>
            <a:normAutofit/>
          </a:bodyPr>
          <a:lstStyle/>
          <a:p>
            <a:r>
              <a:rPr lang="tr-TR" sz="2000" dirty="0" smtClean="0"/>
              <a:t>Bu bölümden mezun olanlar hastanelerde fizik tedavi uzmanı veya Fizyoterapist sorumluluğunda, fizik tedavi gören hastalarla ilgili işleri yaparlar. Fizik tedavi cihazlarının çalıştırılmasında, hastaların egzersizlerinde vs. görev alırlar.</a:t>
            </a:r>
          </a:p>
          <a:p>
            <a:r>
              <a:rPr lang="tr-TR" sz="2000" dirty="0" smtClean="0">
                <a:solidFill>
                  <a:srgbClr val="7030A0"/>
                </a:solidFill>
              </a:rPr>
              <a:t>DİKEY GEÇİŞ SINAVI( DGS):</a:t>
            </a:r>
            <a:r>
              <a:rPr lang="tr-TR" sz="2000" dirty="0" smtClean="0"/>
              <a:t> </a:t>
            </a:r>
            <a:r>
              <a:rPr lang="tr-TR" sz="2000" dirty="0" smtClean="0">
                <a:solidFill>
                  <a:srgbClr val="002060"/>
                </a:solidFill>
              </a:rPr>
              <a:t>Fizyoterapi ve rehabilitasyon</a:t>
            </a:r>
          </a:p>
          <a:p>
            <a:endParaRPr lang="tr-TR" dirty="0"/>
          </a:p>
        </p:txBody>
      </p:sp>
      <p:pic>
        <p:nvPicPr>
          <p:cNvPr id="6147" name="Picture 3"/>
          <p:cNvPicPr>
            <a:picLocks noChangeAspect="1" noChangeArrowheads="1"/>
          </p:cNvPicPr>
          <p:nvPr/>
        </p:nvPicPr>
        <p:blipFill>
          <a:blip r:embed="rId2" cstate="print"/>
          <a:srcRect/>
          <a:stretch>
            <a:fillRect/>
          </a:stretch>
        </p:blipFill>
        <p:spPr bwMode="auto">
          <a:xfrm>
            <a:off x="611560" y="3717032"/>
            <a:ext cx="7056784" cy="2592288"/>
          </a:xfrm>
          <a:prstGeom prst="rect">
            <a:avLst/>
          </a:prstGeom>
          <a:noFill/>
          <a:ln w="9525">
            <a:noFill/>
            <a:miter lim="800000"/>
            <a:headEnd/>
            <a:tailEnd/>
          </a:ln>
        </p:spPr>
      </p:pic>
    </p:spTree>
    <p:extLst>
      <p:ext uri="{BB962C8B-B14F-4D97-AF65-F5344CB8AC3E}">
        <p14:creationId xmlns:p14="http://schemas.microsoft.com/office/powerpoint/2010/main" val="6099746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7030A0"/>
                </a:solidFill>
              </a:rPr>
              <a:t>İş ve Uğraşı Terapisi Bölümü </a:t>
            </a:r>
            <a:endParaRPr lang="tr-TR" dirty="0">
              <a:solidFill>
                <a:srgbClr val="7030A0"/>
              </a:solidFill>
            </a:endParaRPr>
          </a:p>
        </p:txBody>
      </p:sp>
      <p:sp>
        <p:nvSpPr>
          <p:cNvPr id="3" name="2 İçerik Yer Tutucusu"/>
          <p:cNvSpPr>
            <a:spLocks noGrp="1"/>
          </p:cNvSpPr>
          <p:nvPr>
            <p:ph idx="1"/>
          </p:nvPr>
        </p:nvSpPr>
        <p:spPr/>
        <p:txBody>
          <a:bodyPr/>
          <a:lstStyle/>
          <a:p>
            <a:r>
              <a:rPr lang="tr-TR" sz="2400" dirty="0" smtClean="0"/>
              <a:t> Hastalık, özür ve diğer sağlık nedenlerinden kaynaklanan hareket bozukluklarına, Fizyoterapist kontrolünde fizyoterapi ve rehabilitasyona yönelik tedavi programını uygulayan kişileri yetiştirmek amacı ile açılmıştır</a:t>
            </a:r>
            <a:r>
              <a:rPr lang="tr-TR" dirty="0" smtClean="0"/>
              <a:t>. </a:t>
            </a:r>
            <a:r>
              <a:rPr lang="tr-TR" sz="2400" dirty="0" smtClean="0"/>
              <a:t>Tümüyle yok olan veya işlevini yerine getiremeyen organların desteklenmesi için takılan yardımcı cihazların kullanımını hastaya öğretir</a:t>
            </a:r>
            <a:r>
              <a:rPr lang="tr-TR" sz="2400" dirty="0"/>
              <a:t>, </a:t>
            </a:r>
            <a:endParaRPr lang="tr-TR" sz="2400" dirty="0" smtClean="0"/>
          </a:p>
          <a:p>
            <a:r>
              <a:rPr lang="tr-TR" sz="2400" dirty="0" smtClean="0">
                <a:solidFill>
                  <a:srgbClr val="7030A0"/>
                </a:solidFill>
              </a:rPr>
              <a:t>DİKEY </a:t>
            </a:r>
            <a:r>
              <a:rPr lang="tr-TR" sz="2400" dirty="0">
                <a:solidFill>
                  <a:srgbClr val="7030A0"/>
                </a:solidFill>
              </a:rPr>
              <a:t>GEÇİŞ SINAVI( DGS): </a:t>
            </a:r>
            <a:endParaRPr lang="tr-TR" sz="2400" dirty="0" smtClean="0">
              <a:solidFill>
                <a:srgbClr val="7030A0"/>
              </a:solidFill>
            </a:endParaRPr>
          </a:p>
          <a:p>
            <a:r>
              <a:rPr lang="tr-TR" sz="2400" dirty="0" err="1" smtClean="0">
                <a:solidFill>
                  <a:srgbClr val="002060"/>
                </a:solidFill>
              </a:rPr>
              <a:t>Ergoterapi</a:t>
            </a:r>
            <a:r>
              <a:rPr lang="tr-TR" sz="2400" dirty="0" smtClean="0">
                <a:solidFill>
                  <a:srgbClr val="002060"/>
                </a:solidFill>
              </a:rPr>
              <a:t> ,</a:t>
            </a:r>
          </a:p>
          <a:p>
            <a:r>
              <a:rPr lang="tr-TR" sz="2400" dirty="0" smtClean="0">
                <a:solidFill>
                  <a:srgbClr val="002060"/>
                </a:solidFill>
              </a:rPr>
              <a:t>Fizyoterapi ve rehabilitasyon ,</a:t>
            </a:r>
          </a:p>
          <a:p>
            <a:r>
              <a:rPr lang="tr-TR" sz="2400" dirty="0" smtClean="0">
                <a:solidFill>
                  <a:srgbClr val="002060"/>
                </a:solidFill>
              </a:rPr>
              <a:t>Hemşirelik</a:t>
            </a:r>
          </a:p>
          <a:p>
            <a:endParaRPr lang="tr-TR" dirty="0"/>
          </a:p>
        </p:txBody>
      </p:sp>
    </p:spTree>
    <p:extLst>
      <p:ext uri="{BB962C8B-B14F-4D97-AF65-F5344CB8AC3E}">
        <p14:creationId xmlns:p14="http://schemas.microsoft.com/office/powerpoint/2010/main" val="28898877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96908"/>
          </a:xfrm>
        </p:spPr>
        <p:txBody>
          <a:bodyPr/>
          <a:lstStyle/>
          <a:p>
            <a:r>
              <a:rPr lang="tr-TR" dirty="0" smtClean="0">
                <a:solidFill>
                  <a:srgbClr val="7030A0"/>
                </a:solidFill>
              </a:rPr>
              <a:t>Yaşlı Bakım </a:t>
            </a:r>
            <a:endParaRPr lang="tr-TR" dirty="0">
              <a:solidFill>
                <a:srgbClr val="7030A0"/>
              </a:solidFill>
            </a:endParaRPr>
          </a:p>
        </p:txBody>
      </p:sp>
      <p:sp>
        <p:nvSpPr>
          <p:cNvPr id="3" name="2 İçerik Yer Tutucusu"/>
          <p:cNvSpPr>
            <a:spLocks noGrp="1"/>
          </p:cNvSpPr>
          <p:nvPr>
            <p:ph idx="1"/>
          </p:nvPr>
        </p:nvSpPr>
        <p:spPr>
          <a:xfrm>
            <a:off x="457200" y="1071546"/>
            <a:ext cx="8229600" cy="2861511"/>
          </a:xfrm>
        </p:spPr>
        <p:txBody>
          <a:bodyPr>
            <a:normAutofit/>
          </a:bodyPr>
          <a:lstStyle/>
          <a:p>
            <a:r>
              <a:rPr lang="tr-TR" sz="2000" dirty="0"/>
              <a:t>Bu bölümden mezun olan öğrenciler KPSS sınavına girerler ve yeterli puanı aldıklarında kamu hastanelerinden birine yerleşirler. Hastanelerde; yoğun bakım servislerinde, geriatri ünitesinde, evde bakım ünitesinde çalışırlar. </a:t>
            </a:r>
            <a:endParaRPr lang="tr-TR" sz="2000" dirty="0" smtClean="0"/>
          </a:p>
          <a:p>
            <a:r>
              <a:rPr lang="tr-TR" sz="2000" dirty="0" smtClean="0">
                <a:solidFill>
                  <a:srgbClr val="7030A0"/>
                </a:solidFill>
              </a:rPr>
              <a:t>DİKEY </a:t>
            </a:r>
            <a:r>
              <a:rPr lang="tr-TR" sz="2000" dirty="0">
                <a:solidFill>
                  <a:srgbClr val="7030A0"/>
                </a:solidFill>
              </a:rPr>
              <a:t>GEÇİŞ SINAVI( DGS): </a:t>
            </a:r>
            <a:endParaRPr lang="tr-TR" sz="2000" dirty="0"/>
          </a:p>
          <a:p>
            <a:r>
              <a:rPr lang="tr-TR" sz="2000" dirty="0" smtClean="0">
                <a:solidFill>
                  <a:srgbClr val="002060"/>
                </a:solidFill>
              </a:rPr>
              <a:t>Beslenme </a:t>
            </a:r>
            <a:r>
              <a:rPr lang="tr-TR" sz="2000" dirty="0">
                <a:solidFill>
                  <a:srgbClr val="002060"/>
                </a:solidFill>
              </a:rPr>
              <a:t>ve Diyetetik</a:t>
            </a:r>
          </a:p>
          <a:p>
            <a:r>
              <a:rPr lang="tr-TR" sz="2000" dirty="0" smtClean="0">
                <a:solidFill>
                  <a:srgbClr val="002060"/>
                </a:solidFill>
              </a:rPr>
              <a:t>Hemşirelik</a:t>
            </a:r>
            <a:endParaRPr lang="tr-TR" sz="2000" dirty="0">
              <a:solidFill>
                <a:srgbClr val="002060"/>
              </a:solidFill>
            </a:endParaRPr>
          </a:p>
          <a:p>
            <a:r>
              <a:rPr lang="tr-TR" sz="2000" dirty="0">
                <a:solidFill>
                  <a:srgbClr val="002060"/>
                </a:solidFill>
              </a:rPr>
              <a:t> Hemşirelik ve Sağlık Hizmetleri </a:t>
            </a:r>
          </a:p>
        </p:txBody>
      </p:sp>
      <p:pic>
        <p:nvPicPr>
          <p:cNvPr id="7170" name="Picture 2"/>
          <p:cNvPicPr>
            <a:picLocks noChangeAspect="1" noChangeArrowheads="1"/>
          </p:cNvPicPr>
          <p:nvPr/>
        </p:nvPicPr>
        <p:blipFill>
          <a:blip r:embed="rId2" cstate="print"/>
          <a:srcRect/>
          <a:stretch>
            <a:fillRect/>
          </a:stretch>
        </p:blipFill>
        <p:spPr bwMode="auto">
          <a:xfrm>
            <a:off x="827584" y="3861048"/>
            <a:ext cx="6120680" cy="2520280"/>
          </a:xfrm>
          <a:prstGeom prst="rect">
            <a:avLst/>
          </a:prstGeom>
          <a:noFill/>
          <a:ln w="9525">
            <a:noFill/>
            <a:miter lim="800000"/>
            <a:headEnd/>
            <a:tailEnd/>
          </a:ln>
        </p:spPr>
      </p:pic>
    </p:spTree>
    <p:extLst>
      <p:ext uri="{BB962C8B-B14F-4D97-AF65-F5344CB8AC3E}">
        <p14:creationId xmlns:p14="http://schemas.microsoft.com/office/powerpoint/2010/main" val="2896918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868346"/>
          </a:xfrm>
        </p:spPr>
        <p:txBody>
          <a:bodyPr/>
          <a:lstStyle/>
          <a:p>
            <a:r>
              <a:rPr lang="tr-TR" dirty="0" smtClean="0">
                <a:solidFill>
                  <a:srgbClr val="7030A0"/>
                </a:solidFill>
              </a:rPr>
              <a:t>Evde Hasta Bakım </a:t>
            </a:r>
            <a:endParaRPr lang="tr-TR" dirty="0">
              <a:solidFill>
                <a:srgbClr val="7030A0"/>
              </a:solidFill>
            </a:endParaRPr>
          </a:p>
        </p:txBody>
      </p:sp>
      <p:sp>
        <p:nvSpPr>
          <p:cNvPr id="3" name="İçerik Yer Tutucusu 2"/>
          <p:cNvSpPr>
            <a:spLocks noGrp="1"/>
          </p:cNvSpPr>
          <p:nvPr>
            <p:ph idx="1"/>
          </p:nvPr>
        </p:nvSpPr>
        <p:spPr>
          <a:xfrm>
            <a:off x="457200" y="1357299"/>
            <a:ext cx="8229600" cy="2357454"/>
          </a:xfrm>
        </p:spPr>
        <p:txBody>
          <a:bodyPr>
            <a:noAutofit/>
          </a:bodyPr>
          <a:lstStyle/>
          <a:p>
            <a:r>
              <a:rPr lang="tr-TR" sz="2000" dirty="0"/>
              <a:t>Bölüm mezunlarının genellikle çalıştığı yerler devlet hastaneleri ve üniversite hastaneleridir. </a:t>
            </a:r>
            <a:endParaRPr lang="tr-TR" sz="2000" dirty="0" smtClean="0"/>
          </a:p>
          <a:p>
            <a:pPr>
              <a:buNone/>
            </a:pPr>
            <a:r>
              <a:rPr lang="tr-TR" sz="2000" dirty="0" smtClean="0">
                <a:solidFill>
                  <a:srgbClr val="7030A0"/>
                </a:solidFill>
              </a:rPr>
              <a:t>DİKEY </a:t>
            </a:r>
            <a:r>
              <a:rPr lang="tr-TR" sz="2000" dirty="0">
                <a:solidFill>
                  <a:srgbClr val="7030A0"/>
                </a:solidFill>
              </a:rPr>
              <a:t>GEÇİŞ SINAVI( DGS): </a:t>
            </a:r>
          </a:p>
          <a:p>
            <a:r>
              <a:rPr lang="tr-TR" sz="2000" dirty="0" err="1" smtClean="0">
                <a:solidFill>
                  <a:srgbClr val="002060"/>
                </a:solidFill>
              </a:rPr>
              <a:t>Gerontoloji</a:t>
            </a:r>
            <a:endParaRPr lang="tr-TR" sz="2000" dirty="0">
              <a:solidFill>
                <a:srgbClr val="002060"/>
              </a:solidFill>
            </a:endParaRPr>
          </a:p>
          <a:p>
            <a:r>
              <a:rPr lang="tr-TR" sz="2000" dirty="0">
                <a:solidFill>
                  <a:srgbClr val="002060"/>
                </a:solidFill>
              </a:rPr>
              <a:t>Beslenme ve Diyetetik</a:t>
            </a:r>
          </a:p>
          <a:p>
            <a:r>
              <a:rPr lang="tr-TR" sz="2000" dirty="0">
                <a:solidFill>
                  <a:srgbClr val="002060"/>
                </a:solidFill>
              </a:rPr>
              <a:t>Fizyoterapi ve Rehabilitasyon</a:t>
            </a:r>
          </a:p>
          <a:p>
            <a:r>
              <a:rPr lang="tr-TR" sz="2000" dirty="0">
                <a:solidFill>
                  <a:srgbClr val="002060"/>
                </a:solidFill>
              </a:rPr>
              <a:t>Hemşirelik</a:t>
            </a:r>
          </a:p>
          <a:p>
            <a:r>
              <a:rPr lang="tr-TR" sz="2000" dirty="0">
                <a:solidFill>
                  <a:srgbClr val="002060"/>
                </a:solidFill>
              </a:rPr>
              <a:t>Hemşirelik ve Sağlık Hizmetleri </a:t>
            </a:r>
          </a:p>
        </p:txBody>
      </p:sp>
      <p:pic>
        <p:nvPicPr>
          <p:cNvPr id="8194" name="Picture 2"/>
          <p:cNvPicPr>
            <a:picLocks noChangeAspect="1" noChangeArrowheads="1"/>
          </p:cNvPicPr>
          <p:nvPr/>
        </p:nvPicPr>
        <p:blipFill>
          <a:blip r:embed="rId2" cstate="print"/>
          <a:srcRect/>
          <a:stretch>
            <a:fillRect/>
          </a:stretch>
        </p:blipFill>
        <p:spPr bwMode="auto">
          <a:xfrm>
            <a:off x="755576" y="4357694"/>
            <a:ext cx="5472608" cy="2311666"/>
          </a:xfrm>
          <a:prstGeom prst="rect">
            <a:avLst/>
          </a:prstGeom>
          <a:noFill/>
          <a:ln w="9525">
            <a:noFill/>
            <a:miter lim="800000"/>
            <a:headEnd/>
            <a:tailEnd/>
          </a:ln>
        </p:spPr>
      </p:pic>
    </p:spTree>
    <p:extLst>
      <p:ext uri="{BB962C8B-B14F-4D97-AF65-F5344CB8AC3E}">
        <p14:creationId xmlns:p14="http://schemas.microsoft.com/office/powerpoint/2010/main" val="6178603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7030A0"/>
                </a:solidFill>
              </a:rPr>
              <a:t>Sağlık Turizmi İşletmeciliği</a:t>
            </a:r>
            <a:endParaRPr lang="tr-TR" dirty="0">
              <a:solidFill>
                <a:srgbClr val="7030A0"/>
              </a:solidFill>
            </a:endParaRPr>
          </a:p>
        </p:txBody>
      </p:sp>
      <p:sp>
        <p:nvSpPr>
          <p:cNvPr id="3" name="2 İçerik Yer Tutucusu"/>
          <p:cNvSpPr>
            <a:spLocks noGrp="1"/>
          </p:cNvSpPr>
          <p:nvPr>
            <p:ph idx="1"/>
          </p:nvPr>
        </p:nvSpPr>
        <p:spPr>
          <a:xfrm>
            <a:off x="457200" y="1600201"/>
            <a:ext cx="8229600" cy="1756792"/>
          </a:xfrm>
        </p:spPr>
        <p:txBody>
          <a:bodyPr>
            <a:normAutofit/>
          </a:bodyPr>
          <a:lstStyle/>
          <a:p>
            <a:r>
              <a:rPr lang="tr-TR" sz="2000" b="1" dirty="0" smtClean="0"/>
              <a:t>Sağlık Turizmi İşletmeciliği programının amacı: </a:t>
            </a:r>
            <a:r>
              <a:rPr lang="tr-TR" sz="2000" dirty="0" smtClean="0"/>
              <a:t>ülkemizin uluslararası standartlarda sağlık ve konaklama imkânlarını değerlendirerek, ziyaretçilerin tedavilerini en rahat koşullarda geçirmelerini sağlayacak, nitelik olarak gelişmiş sağlık ve turizm bilgisine sahip elemanlar yetiştirmektir.</a:t>
            </a:r>
            <a:endParaRPr lang="tr-TR" sz="2000" dirty="0"/>
          </a:p>
        </p:txBody>
      </p:sp>
      <p:pic>
        <p:nvPicPr>
          <p:cNvPr id="9219" name="Picture 3"/>
          <p:cNvPicPr>
            <a:picLocks noChangeAspect="1" noChangeArrowheads="1"/>
          </p:cNvPicPr>
          <p:nvPr/>
        </p:nvPicPr>
        <p:blipFill>
          <a:blip r:embed="rId2" cstate="print"/>
          <a:srcRect/>
          <a:stretch>
            <a:fillRect/>
          </a:stretch>
        </p:blipFill>
        <p:spPr bwMode="auto">
          <a:xfrm>
            <a:off x="1115616" y="3429000"/>
            <a:ext cx="5976663" cy="2880320"/>
          </a:xfrm>
          <a:prstGeom prst="rect">
            <a:avLst/>
          </a:prstGeom>
          <a:noFill/>
          <a:ln w="9525">
            <a:noFill/>
            <a:miter lim="800000"/>
            <a:headEnd/>
            <a:tailEnd/>
          </a:ln>
        </p:spPr>
      </p:pic>
    </p:spTree>
    <p:extLst>
      <p:ext uri="{BB962C8B-B14F-4D97-AF65-F5344CB8AC3E}">
        <p14:creationId xmlns:p14="http://schemas.microsoft.com/office/powerpoint/2010/main" val="36735720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chemeClr val="accent4"/>
                </a:solidFill>
              </a:rPr>
              <a:t>Sağlık Kurumları İşletmeciliği</a:t>
            </a:r>
            <a:endParaRPr lang="tr-TR" dirty="0">
              <a:solidFill>
                <a:schemeClr val="accent4"/>
              </a:solidFill>
            </a:endParaRPr>
          </a:p>
        </p:txBody>
      </p:sp>
      <p:sp>
        <p:nvSpPr>
          <p:cNvPr id="3" name="2 İçerik Yer Tutucusu"/>
          <p:cNvSpPr>
            <a:spLocks noGrp="1"/>
          </p:cNvSpPr>
          <p:nvPr>
            <p:ph idx="1"/>
          </p:nvPr>
        </p:nvSpPr>
        <p:spPr>
          <a:xfrm>
            <a:off x="428596" y="1500174"/>
            <a:ext cx="8229600" cy="4525963"/>
          </a:xfrm>
        </p:spPr>
        <p:txBody>
          <a:bodyPr>
            <a:normAutofit/>
          </a:bodyPr>
          <a:lstStyle/>
          <a:p>
            <a:r>
              <a:rPr lang="tr-TR" sz="2000" dirty="0" smtClean="0"/>
              <a:t>Hem işletmecilik bilgisine, hem de hastane yönetimi bilgisine sahip nitelikli ara elemanları sağlık sektörüne kazandırmaktır.</a:t>
            </a:r>
          </a:p>
          <a:p>
            <a:r>
              <a:rPr lang="tr-TR" sz="2000" dirty="0" smtClean="0"/>
              <a:t>Mezunlarımız hastaneler başta olmak üzere ilgili laboratuarlar, ilaç firmaları, ilaç depoları, tıbbi malzeme üreten kuruluşlar vb. gibi tüm sağlık kuruluşlarında iş bulabilirler.</a:t>
            </a:r>
          </a:p>
          <a:p>
            <a:pPr>
              <a:buNone/>
            </a:pPr>
            <a:r>
              <a:rPr lang="tr-TR" sz="2400" b="1" dirty="0" smtClean="0"/>
              <a:t> </a:t>
            </a:r>
            <a:r>
              <a:rPr lang="tr-TR" sz="2000" b="1" dirty="0" smtClean="0"/>
              <a:t>DGS:</a:t>
            </a:r>
            <a:endParaRPr lang="tr-TR" sz="2000" dirty="0" smtClean="0"/>
          </a:p>
          <a:p>
            <a:r>
              <a:rPr lang="tr-TR" sz="2000" dirty="0" smtClean="0"/>
              <a:t>İşletme</a:t>
            </a:r>
          </a:p>
          <a:p>
            <a:r>
              <a:rPr lang="tr-TR" sz="2000" dirty="0" smtClean="0"/>
              <a:t>Sağlık İdaresi</a:t>
            </a:r>
          </a:p>
          <a:p>
            <a:r>
              <a:rPr lang="tr-TR" sz="2000" dirty="0" smtClean="0"/>
              <a:t>Sağlık Kurumları İşletmeciliği</a:t>
            </a:r>
          </a:p>
          <a:p>
            <a:r>
              <a:rPr lang="tr-TR" sz="2000" dirty="0" smtClean="0"/>
              <a:t>Sağlık Kurumları Yöneticiliği</a:t>
            </a:r>
          </a:p>
          <a:p>
            <a:r>
              <a:rPr lang="tr-TR" sz="2000" dirty="0" smtClean="0"/>
              <a:t>Sağlık Yönetimi</a:t>
            </a:r>
          </a:p>
          <a:p>
            <a:pPr>
              <a:buNone/>
            </a:pPr>
            <a:endParaRPr lang="tr-TR" dirty="0"/>
          </a:p>
        </p:txBody>
      </p:sp>
      <p:pic>
        <p:nvPicPr>
          <p:cNvPr id="3074" name="Picture 2" descr="C:\Users\dell\Desktop\indir.jpg"/>
          <p:cNvPicPr>
            <a:picLocks noChangeAspect="1" noChangeArrowheads="1"/>
          </p:cNvPicPr>
          <p:nvPr/>
        </p:nvPicPr>
        <p:blipFill>
          <a:blip r:embed="rId2"/>
          <a:srcRect/>
          <a:stretch>
            <a:fillRect/>
          </a:stretch>
        </p:blipFill>
        <p:spPr bwMode="auto">
          <a:xfrm>
            <a:off x="3929058" y="3143248"/>
            <a:ext cx="4929222" cy="3429024"/>
          </a:xfrm>
          <a:prstGeom prst="rect">
            <a:avLst/>
          </a:prstGeom>
          <a:noFill/>
        </p:spPr>
      </p:pic>
    </p:spTree>
    <p:extLst>
      <p:ext uri="{BB962C8B-B14F-4D97-AF65-F5344CB8AC3E}">
        <p14:creationId xmlns:p14="http://schemas.microsoft.com/office/powerpoint/2010/main" val="9356729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511156"/>
          </a:xfrm>
        </p:spPr>
        <p:txBody>
          <a:bodyPr>
            <a:normAutofit fontScale="90000"/>
          </a:bodyPr>
          <a:lstStyle/>
          <a:p>
            <a:r>
              <a:rPr lang="tr-TR" dirty="0" smtClean="0">
                <a:solidFill>
                  <a:schemeClr val="accent4"/>
                </a:solidFill>
              </a:rPr>
              <a:t>Sosyal Hizmetler</a:t>
            </a:r>
            <a:endParaRPr lang="tr-TR" dirty="0">
              <a:solidFill>
                <a:schemeClr val="accent4"/>
              </a:solidFill>
            </a:endParaRPr>
          </a:p>
        </p:txBody>
      </p:sp>
      <p:sp>
        <p:nvSpPr>
          <p:cNvPr id="3" name="2 İçerik Yer Tutucusu"/>
          <p:cNvSpPr>
            <a:spLocks noGrp="1"/>
          </p:cNvSpPr>
          <p:nvPr>
            <p:ph idx="1"/>
          </p:nvPr>
        </p:nvSpPr>
        <p:spPr>
          <a:xfrm>
            <a:off x="500034" y="928670"/>
            <a:ext cx="8229600" cy="3043246"/>
          </a:xfrm>
        </p:spPr>
        <p:txBody>
          <a:bodyPr>
            <a:normAutofit fontScale="77500" lnSpcReduction="20000"/>
          </a:bodyPr>
          <a:lstStyle/>
          <a:p>
            <a:r>
              <a:rPr lang="tr-TR" dirty="0" smtClean="0"/>
              <a:t>Sosyal Hizmet; bireylerin, ailelerin ve toplumların yaşadıkları çevre koşullarında, kontrolleri dışında gelişen sorunların önlenmesi ve çözümlenmesini, maddi olan ve maddi olmayan ihtiyaçların karşılanmasını, sosyal refahın ve yaşam kalitesinin iyileştirilmesini hedefleyen, mücadeleye dayalı dinamik bir meslektir. </a:t>
            </a:r>
          </a:p>
          <a:p>
            <a:r>
              <a:rPr lang="tr-TR" dirty="0" err="1" smtClean="0"/>
              <a:t>Pogramdan</a:t>
            </a:r>
            <a:r>
              <a:rPr lang="tr-TR" dirty="0" smtClean="0"/>
              <a:t> mezun olanlara “sosyal çalışmacı” unvanı verilmektedir.</a:t>
            </a:r>
            <a:endParaRPr lang="tr-TR" dirty="0"/>
          </a:p>
        </p:txBody>
      </p:sp>
      <p:pic>
        <p:nvPicPr>
          <p:cNvPr id="4098" name="Picture 2" descr="C:\Users\dell\Desktop\soshiz_154e1f5c95ccc9.jpg"/>
          <p:cNvPicPr>
            <a:picLocks noChangeAspect="1" noChangeArrowheads="1"/>
          </p:cNvPicPr>
          <p:nvPr/>
        </p:nvPicPr>
        <p:blipFill>
          <a:blip r:embed="rId2"/>
          <a:srcRect/>
          <a:stretch>
            <a:fillRect/>
          </a:stretch>
        </p:blipFill>
        <p:spPr bwMode="auto">
          <a:xfrm>
            <a:off x="571472" y="3571876"/>
            <a:ext cx="8096250" cy="3048000"/>
          </a:xfrm>
          <a:prstGeom prst="rect">
            <a:avLst/>
          </a:prstGeom>
          <a:noFill/>
        </p:spPr>
      </p:pic>
    </p:spTree>
    <p:extLst>
      <p:ext uri="{BB962C8B-B14F-4D97-AF65-F5344CB8AC3E}">
        <p14:creationId xmlns:p14="http://schemas.microsoft.com/office/powerpoint/2010/main" val="3847945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er\Desktop\sorumluk\NURCAN\Yeni klasör (2)\Yeni klasör\IMG-20151113-WA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640960"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854187"/>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1002</Words>
  <Application>Microsoft Office PowerPoint</Application>
  <PresentationFormat>Ekran Gösterisi (4:3)</PresentationFormat>
  <Paragraphs>179</Paragraphs>
  <Slides>86</Slides>
  <Notes>0</Notes>
  <HiddenSlides>0</HiddenSlides>
  <MMClips>0</MMClips>
  <ScaleCrop>false</ScaleCrop>
  <HeadingPairs>
    <vt:vector size="4" baseType="variant">
      <vt:variant>
        <vt:lpstr>Tema</vt:lpstr>
      </vt:variant>
      <vt:variant>
        <vt:i4>1</vt:i4>
      </vt:variant>
      <vt:variant>
        <vt:lpstr>Slayt Başlıkları</vt:lpstr>
      </vt:variant>
      <vt:variant>
        <vt:i4>86</vt:i4>
      </vt:variant>
    </vt:vector>
  </HeadingPairs>
  <TitlesOfParts>
    <vt:vector size="87" baseType="lpstr">
      <vt:lpstr>Ofis Teması</vt:lpstr>
      <vt:lpstr>PowerPoint Sunusu</vt:lpstr>
      <vt:lpstr>ÇERİKLİ ÇOK PROGRAMLI ANADOLU LİSESİ  HASTA VE YAŞLI BAKIM HİZMETLERİ BÖLÜMÜ</vt:lpstr>
      <vt:lpstr>PowerPoint Sunusu</vt:lpstr>
      <vt:lpstr>ALANIN TANIMI </vt:lpstr>
      <vt:lpstr>DAL PROGRAMLARI </vt:lpstr>
      <vt:lpstr>PowerPoint Sunusu</vt:lpstr>
      <vt:lpstr>PowerPoint Sunusu</vt:lpstr>
      <vt:lpstr>PowerPoint Sunusu</vt:lpstr>
      <vt:lpstr>PowerPoint Sunusu</vt:lpstr>
      <vt:lpstr>10.Sınıfta Görülen Dersler </vt:lpstr>
      <vt:lpstr>11.Sınıfta Görülen Meslek Dersleri</vt:lpstr>
      <vt:lpstr>12.Sınıf meslek dersleri</vt:lpstr>
      <vt:lpstr>HASTA VE YAŞLI BAKIM ELEMANININ GÖREV TANIMI</vt:lpstr>
      <vt:lpstr>PowerPoint Sunusu</vt:lpstr>
      <vt:lpstr>GÖREVLERİ</vt:lpstr>
      <vt:lpstr>Bakım planı hazırlamak</vt:lpstr>
      <vt:lpstr>Ateş, nabız,tansiyon,solunum ölçmek</vt:lpstr>
      <vt:lpstr>PowerPoint Sunusu</vt:lpstr>
      <vt:lpstr>Yaşlı  ve Hastanın alışkanlıklarını ortaya çıkarmak</vt:lpstr>
      <vt:lpstr>VÜCUT TEMİZLİĞİ YAPMAK</vt:lpstr>
      <vt:lpstr>El ve ayak bakımı yapmak</vt:lpstr>
      <vt:lpstr>Ağız ve diş bakımı yapmak</vt:lpstr>
      <vt:lpstr>Saç bakımı yapmak</vt:lpstr>
      <vt:lpstr>PowerPoint Sunusu</vt:lpstr>
      <vt:lpstr>Hasta ve yaşlının ailesine,hekime,huzurevi ve bakım evi personeline bilgi vermek</vt:lpstr>
      <vt:lpstr>Hastanın ailesine ve çevresindeki kişilere hasta bakımı hakkında bilgi vermek</vt:lpstr>
      <vt:lpstr>Aileye ve yakınlara hasta bakımı konusunda motivasyonlarını sağlamak</vt:lpstr>
      <vt:lpstr>Hasta ile ilgilenecek aile bireylerini kullanılacak teknikler ve materyaller hakkında bilgilendirmek</vt:lpstr>
      <vt:lpstr>Hastalara hayatlarını tasarlamaları konusunda özgüven vermek</vt:lpstr>
      <vt:lpstr>Yemek yemelerine yardım etmek, hasta kendi başına  yemekte zorlanıyorsa yemeklerini yedirmek</vt:lpstr>
      <vt:lpstr>Hastaları sağlıklarını korumalarına yardımcı olmak</vt:lpstr>
      <vt:lpstr>Hastanın çevresindeki kişilerle iletişim kurmalarını sağlamak</vt:lpstr>
      <vt:lpstr>Hastanın bedensel rahatsızlıklarında yardımcı olmak</vt:lpstr>
      <vt:lpstr>Hastanın psikolojik rahatsızlıklarında yardımcı olmak</vt:lpstr>
      <vt:lpstr>Hastanın sosyal rahatsızlıklarında yardımcı olmak</vt:lpstr>
      <vt:lpstr>Hekimin önerdiği ilaçların alınmasını sağlamak</vt:lpstr>
      <vt:lpstr>PowerPoint Sunusu</vt:lpstr>
      <vt:lpstr>Sağlık personelinin önerdiği günlük egzersizleri yaptırmak</vt:lpstr>
      <vt:lpstr>PowerPoint Sunusu</vt:lpstr>
      <vt:lpstr>Hastaya pozisyon vermek</vt:lpstr>
      <vt:lpstr>Kendi sağlığımız ve iş güvenliğimiz için önlem almak</vt:lpstr>
      <vt:lpstr>Gerekli dökümanları hazırlayıp ve doldurmak</vt:lpstr>
      <vt:lpstr>Meslek ile ilgili teknolojik gelişmeleri izlemek</vt:lpstr>
      <vt:lpstr>Tekniğine uygun pansuman yapabilmek</vt:lpstr>
      <vt:lpstr>İlk yardım yapabilmek</vt:lpstr>
      <vt:lpstr>Ölüm anında destek olmak</vt:lpstr>
      <vt:lpstr>Yeni hasta bakım elemanları yetişirken yardımcı olmak</vt:lpstr>
      <vt:lpstr>PowerPoint Sunusu</vt:lpstr>
      <vt:lpstr>Etkili ve güzel konuşmalı</vt:lpstr>
      <vt:lpstr>Çalışkan olmalı</vt:lpstr>
      <vt:lpstr>Dikkatli olmalı</vt:lpstr>
      <vt:lpstr>Sabırlı ve duyarlı olmalı</vt:lpstr>
      <vt:lpstr>Dürüst olmalı</vt:lpstr>
      <vt:lpstr>Enerjik olmalı</vt:lpstr>
      <vt:lpstr>Güler yüzlü olmalı</vt:lpstr>
      <vt:lpstr>İnsan ilişkilerine özen göstermeli,</vt:lpstr>
      <vt:lpstr>   İş disiplinine sahip olmalı, 􀂾 İş güvenliğine dikkat etmeli</vt:lpstr>
      <vt:lpstr>İş yerine ait araç ve gereç kullanımına özen göstermeli</vt:lpstr>
      <vt:lpstr>PowerPoint Sunusu</vt:lpstr>
      <vt:lpstr>Samimi ve içten olmalı</vt:lpstr>
      <vt:lpstr>Yaşlı, hasta ya da engelliye ‘’sen ‘’ diye hitap etmemeli</vt:lpstr>
      <vt:lpstr>Temiz ve düzenli olmalı,</vt:lpstr>
      <vt:lpstr>Irk, din, dil, cinsiyet ayırımı göstermeden her türlü bakımı yapmalı</vt:lpstr>
      <vt:lpstr>İş ve özel hayatı birbirine karıştırmamalı</vt:lpstr>
      <vt:lpstr>Ekip çalışması yeteneğine sahip olmalı</vt:lpstr>
      <vt:lpstr>Çalışma kıyafeti giymek Saat ve alyans dışında takı takmamak.</vt:lpstr>
      <vt:lpstr>PowerPoint Sunusu</vt:lpstr>
      <vt:lpstr>ÇALIŞMA ORTAMI VE KOŞULLARI</vt:lpstr>
      <vt:lpstr>PowerPoint Sunusu</vt:lpstr>
      <vt:lpstr>İŞ BULMA İMKÂNLARI</vt:lpstr>
      <vt:lpstr>EĞİTİM VE KARİYER İMKÂNLARI</vt:lpstr>
      <vt:lpstr>HASTA VE YAŞLI HİZMETLERİ BÖLÜMÜ  </vt:lpstr>
      <vt:lpstr>PowerPoint Sunusu</vt:lpstr>
      <vt:lpstr>Lisans Proğramları (4 Yıllık Bölümler) </vt:lpstr>
      <vt:lpstr>Ameliyat hizmetleri bölümü</vt:lpstr>
      <vt:lpstr>Diyaliz Teknikeri</vt:lpstr>
      <vt:lpstr>İlk ve Acil Yardım Bölümü </vt:lpstr>
      <vt:lpstr>Elektronörofizyoloji  Bölümü:</vt:lpstr>
      <vt:lpstr>Engelli Bakımı ve Rehabilitasyon Bölümü</vt:lpstr>
      <vt:lpstr>Fizyoterapi Bölümü </vt:lpstr>
      <vt:lpstr>İş ve Uğraşı Terapisi Bölümü </vt:lpstr>
      <vt:lpstr>Yaşlı Bakım </vt:lpstr>
      <vt:lpstr>Evde Hasta Bakım </vt:lpstr>
      <vt:lpstr>Sağlık Turizmi İşletmeciliği</vt:lpstr>
      <vt:lpstr>Sağlık Kurumları İşletmeciliği</vt:lpstr>
      <vt:lpstr>Sosyal Hizmetler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Acer</dc:creator>
  <cp:lastModifiedBy>Acer</cp:lastModifiedBy>
  <cp:revision>18</cp:revision>
  <dcterms:created xsi:type="dcterms:W3CDTF">2018-02-14T21:22:02Z</dcterms:created>
  <dcterms:modified xsi:type="dcterms:W3CDTF">2018-02-15T00:00:28Z</dcterms:modified>
</cp:coreProperties>
</file>